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eber-Platzer Susanne" initials="GS" lastIdx="9" clrIdx="0">
    <p:extLst>
      <p:ext uri="{19B8F6BF-5375-455C-9EA6-DF929625EA0E}">
        <p15:presenceInfo xmlns:p15="http://schemas.microsoft.com/office/powerpoint/2012/main" userId="S-1-5-21-1231230493-411072730-1844936127-122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3435"/>
    <a:srgbClr val="B2D1E2"/>
    <a:srgbClr val="FFBDBD"/>
    <a:srgbClr val="FF6969"/>
    <a:srgbClr val="D50505"/>
    <a:srgbClr val="C00000"/>
    <a:srgbClr val="002060"/>
    <a:srgbClr val="74A4CA"/>
    <a:srgbClr val="75A4C8"/>
    <a:srgbClr val="BDDD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4660"/>
  </p:normalViewPr>
  <p:slideViewPr>
    <p:cSldViewPr snapToGrid="0">
      <p:cViewPr varScale="1">
        <p:scale>
          <a:sx n="166" d="100"/>
          <a:sy n="166" d="100"/>
        </p:scale>
        <p:origin x="2388" y="1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97826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75378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87777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67030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06500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5675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10248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3002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8214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30018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678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797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B724C1-A92C-EF0B-45E2-440988ADF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066" y="744871"/>
            <a:ext cx="7886700" cy="1088536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Invitation </a:t>
            </a:r>
            <a:r>
              <a:rPr lang="de-AT" sz="24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</a:t>
            </a:r>
            <a:r>
              <a:rPr lang="de-A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AT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de-A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</a:t>
            </a:r>
            <a: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creening </a:t>
            </a:r>
            <a:r>
              <a:rPr lang="de-A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rogramme </a:t>
            </a:r>
            <a:r>
              <a:rPr lang="de-AT" sz="24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</a:t>
            </a:r>
            <a: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AT" sz="24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pathologically</a:t>
            </a:r>
            <a: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AT" sz="24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elevated</a:t>
            </a:r>
            <a: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AT" sz="24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cholesterol</a:t>
            </a:r>
            <a: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</a:t>
            </a:r>
            <a:r>
              <a:rPr lang="de-AT" sz="24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children</a:t>
            </a:r>
            <a: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"FAMILIAL HYPERCHOLESTEROLEMIA“ (FH)</a:t>
            </a:r>
            <a:endParaRPr lang="de-AT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506D545-78D3-BD8C-9CD8-531D1C7EEA26}"/>
              </a:ext>
            </a:extLst>
          </p:cNvPr>
          <p:cNvSpPr txBox="1"/>
          <p:nvPr/>
        </p:nvSpPr>
        <p:spPr>
          <a:xfrm>
            <a:off x="5015809" y="6567205"/>
            <a:ext cx="4477162" cy="259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68780">
              <a:lnSpc>
                <a:spcPts val="1300"/>
              </a:lnSpc>
              <a:spcBef>
                <a:spcPts val="175"/>
              </a:spcBef>
              <a:spcAft>
                <a:spcPts val="0"/>
              </a:spcAft>
            </a:pPr>
            <a:r>
              <a:rPr lang="de-AT" sz="1250" dirty="0">
                <a:solidFill>
                  <a:srgbClr val="36343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MATTER OF THE HEART</a:t>
            </a:r>
            <a:endParaRPr lang="de-A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1EFA5BD2-7AC3-56E2-D544-A928306A0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740" y="144562"/>
            <a:ext cx="1404686" cy="603022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6D48F1A3-2AFA-31F8-09BE-6139CD367E67}"/>
              </a:ext>
            </a:extLst>
          </p:cNvPr>
          <p:cNvSpPr txBox="1"/>
          <p:nvPr/>
        </p:nvSpPr>
        <p:spPr>
          <a:xfrm>
            <a:off x="-225474" y="6157601"/>
            <a:ext cx="3818994" cy="6294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46380" marR="0" lvl="0" indent="0" algn="l" defTabSz="914400" rtl="0" eaLnBrk="1" fontAlgn="auto" latinLnBrk="0" hangingPunct="1">
              <a:lnSpc>
                <a:spcPct val="90000"/>
              </a:lnSpc>
              <a:spcBef>
                <a:spcPts val="8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 </a:t>
            </a:r>
            <a:r>
              <a:rPr kumimoji="0" 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survey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of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the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Department </a:t>
            </a:r>
            <a:r>
              <a:rPr kumimoji="0" 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of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Pediatrics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and </a:t>
            </a:r>
            <a:r>
              <a:rPr kumimoji="0" 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Adolescent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Medicine</a:t>
            </a:r>
          </a:p>
          <a:p>
            <a:pPr marL="246380" marR="0" lvl="0" indent="0" algn="l" defTabSz="914400" rtl="0" eaLnBrk="1" fontAlgn="auto" latinLnBrk="0" hangingPunct="1">
              <a:lnSpc>
                <a:spcPct val="90000"/>
              </a:lnSpc>
              <a:spcBef>
                <a:spcPts val="8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Medical University </a:t>
            </a:r>
            <a:r>
              <a:rPr kumimoji="0" 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of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Vienna</a:t>
            </a:r>
          </a:p>
          <a:p>
            <a:pPr marL="246380" marR="0" lvl="0" indent="0" algn="l" defTabSz="914400" rtl="0" eaLnBrk="1" fontAlgn="auto" latinLnBrk="0" hangingPunct="1">
              <a:lnSpc>
                <a:spcPct val="90000"/>
              </a:lnSpc>
              <a:spcBef>
                <a:spcPts val="8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Project </a:t>
            </a:r>
            <a:r>
              <a:rPr kumimoji="0" 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executive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: Univ. Prof. Dr. Susanne Greber-Platzer, MBA</a:t>
            </a:r>
          </a:p>
          <a:p>
            <a:pPr marL="246380" lvl="0" defTabSz="914400">
              <a:lnSpc>
                <a:spcPct val="90000"/>
              </a:lnSpc>
              <a:spcBef>
                <a:spcPts val="80"/>
              </a:spcBef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Project </a:t>
            </a:r>
            <a:r>
              <a:rPr lang="de-DE" sz="90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manager</a:t>
            </a:r>
            <a:r>
              <a:rPr lang="de-DE" sz="90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kumimoji="0" 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Ap.Prof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. PD. Mag. </a:t>
            </a:r>
            <a:r>
              <a:rPr kumimoji="0" 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DDr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. Alexandra </a:t>
            </a:r>
            <a:r>
              <a:rPr kumimoji="0" 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Thajer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, </a:t>
            </a:r>
            <a:r>
              <a:rPr kumimoji="0" 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MSc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. MBA</a:t>
            </a:r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0072CE8C-F8EC-4CF7-A317-7D14D40C9E1B}"/>
              </a:ext>
            </a:extLst>
          </p:cNvPr>
          <p:cNvSpPr/>
          <p:nvPr/>
        </p:nvSpPr>
        <p:spPr>
          <a:xfrm>
            <a:off x="339772" y="1866149"/>
            <a:ext cx="7919311" cy="2730137"/>
          </a:xfrm>
          <a:prstGeom prst="roundRect">
            <a:avLst/>
          </a:prstGeom>
          <a:solidFill>
            <a:srgbClr val="B2D1E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92760" marR="551815" lvl="0" indent="-285750" algn="l" defTabSz="914400" rtl="0" eaLnBrk="1" fontAlgn="auto" latinLnBrk="0" hangingPunct="1">
              <a:lnSpc>
                <a:spcPct val="111000"/>
              </a:lnSpc>
              <a:spcBef>
                <a:spcPts val="8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Did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you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know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that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the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predisposition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for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1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myocardial</a:t>
            </a:r>
            <a:r>
              <a:rPr kumimoji="0" lang="de-AT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1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infarction</a:t>
            </a:r>
            <a:r>
              <a:rPr kumimoji="0" lang="de-AT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and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</a:p>
          <a:p>
            <a:pPr marL="207010" marR="551815" lvl="0" algn="l" defTabSz="914400" rtl="0" eaLnBrk="1" fontAlgn="auto" latinLnBrk="0" hangingPunct="1">
              <a:lnSpc>
                <a:spcPct val="111000"/>
              </a:lnSpc>
              <a:spcBef>
                <a:spcPts val="85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AT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 </a:t>
            </a:r>
            <a:r>
              <a:rPr kumimoji="0" lang="de-AT" sz="1400" b="1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cerebral</a:t>
            </a:r>
            <a:r>
              <a:rPr kumimoji="0" lang="de-AT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1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stroke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is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already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set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at a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young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age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?</a:t>
            </a:r>
            <a:b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endParaRPr kumimoji="0" lang="de-AT" sz="1400" b="0" i="0" u="none" strike="noStrike" kern="1200" cap="none" spc="-40" normalizeH="0" baseline="0" noProof="0" dirty="0">
              <a:ln>
                <a:noFill/>
              </a:ln>
              <a:solidFill>
                <a:srgbClr val="363435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492760" marR="552450" indent="-285750" defTabSz="914400">
              <a:lnSpc>
                <a:spcPct val="111000"/>
              </a:lnSpc>
              <a:spcBef>
                <a:spcPts val="5"/>
              </a:spcBef>
              <a:buFont typeface="Wingdings" panose="05000000000000000000" pitchFamily="2" charset="2"/>
              <a:buChar char="Ø"/>
              <a:defRPr/>
            </a:pPr>
            <a:r>
              <a:rPr kumimoji="0" lang="de-AT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High </a:t>
            </a:r>
            <a:r>
              <a:rPr kumimoji="0" lang="de-AT" sz="1400" b="1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cholesterol</a:t>
            </a:r>
            <a:r>
              <a:rPr kumimoji="0" lang="de-AT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(=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blood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fat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)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can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genetically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inherited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07010" marR="552450" defTabSz="914400">
              <a:lnSpc>
                <a:spcPct val="111000"/>
              </a:lnSpc>
              <a:spcBef>
                <a:spcPts val="5"/>
              </a:spcBef>
              <a:defRPr/>
            </a:pP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      </a:t>
            </a:r>
            <a:r>
              <a:rPr lang="de-AT" sz="1400" b="0" i="0" spc="-40" dirty="0">
                <a:solidFill>
                  <a:srgbClr val="3634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de-AT" sz="1400" b="0" i="0" dirty="0" err="1">
                <a:solidFill>
                  <a:srgbClr val="3634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de-AT" sz="1400" b="0" i="0" dirty="0">
                <a:solidFill>
                  <a:srgbClr val="3634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AT" sz="1400" b="0" i="0" dirty="0" err="1">
                <a:solidFill>
                  <a:srgbClr val="3634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de-AT" sz="1400" b="0" i="0" dirty="0">
                <a:solidFill>
                  <a:srgbClr val="3634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AT" sz="1400" b="0" i="0" dirty="0" err="1">
                <a:solidFill>
                  <a:srgbClr val="3634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damage</a:t>
            </a:r>
            <a:r>
              <a:rPr lang="de-AT" sz="1400" b="0" i="0" dirty="0">
                <a:solidFill>
                  <a:srgbClr val="3634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AT" sz="1400" b="0" i="0" dirty="0" err="1">
                <a:solidFill>
                  <a:srgbClr val="3634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blood</a:t>
            </a:r>
            <a:r>
              <a:rPr lang="de-AT" sz="1400" b="0" i="0" dirty="0">
                <a:solidFill>
                  <a:srgbClr val="3634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AT" sz="1400" b="0" i="0" dirty="0" err="1">
                <a:solidFill>
                  <a:srgbClr val="3634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vessels</a:t>
            </a:r>
            <a:r>
              <a:rPr lang="de-AT" sz="1400" b="0" i="0" dirty="0">
                <a:solidFill>
                  <a:srgbClr val="3634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AT" sz="1400" b="0" i="0" dirty="0" err="1">
                <a:solidFill>
                  <a:srgbClr val="3634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even</a:t>
            </a:r>
            <a:r>
              <a:rPr lang="de-AT" sz="1400" b="0" i="0" dirty="0">
                <a:solidFill>
                  <a:srgbClr val="3634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de-AT" sz="1400" b="0" i="0" dirty="0" err="1">
                <a:solidFill>
                  <a:srgbClr val="3634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children</a:t>
            </a:r>
            <a:r>
              <a:rPr lang="de-AT" sz="1400" b="0" i="0" dirty="0">
                <a:solidFill>
                  <a:srgbClr val="3634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de-AT" sz="1400" dirty="0">
                <a:solidFill>
                  <a:srgbClr val="3634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de-AT" sz="1400" dirty="0">
                <a:solidFill>
                  <a:srgbClr val="3634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de-AT" sz="1400" b="0" i="0" u="none" strike="noStrike" kern="1200" cap="none" spc="-40" normalizeH="0" baseline="0" noProof="0" dirty="0">
              <a:ln>
                <a:noFill/>
              </a:ln>
              <a:solidFill>
                <a:srgbClr val="363435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92760" marR="552450" lvl="0" indent="-28575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de-AT" sz="1400" b="1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damage</a:t>
            </a:r>
            <a:r>
              <a:rPr lang="de-AT" sz="1400" b="1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b="1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de-AT" sz="1400" b="1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b="1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de-AT" sz="1400" b="1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b="1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blood</a:t>
            </a:r>
            <a:r>
              <a:rPr lang="de-AT" sz="1400" b="1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b="1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vessels</a:t>
            </a:r>
            <a:r>
              <a:rPr lang="de-AT" sz="1400" b="1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b="1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prevented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highly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elevated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cholesterol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(= LDL-C: </a:t>
            </a:r>
            <a:r>
              <a:rPr lang="en-GB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bad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“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cholesterol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detected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and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treated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early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childhood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b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492760" marR="552450" lvl="0" indent="-28575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de-AT" sz="1400" b="1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Familial </a:t>
            </a:r>
            <a:r>
              <a:rPr lang="de-AT" sz="1400" b="1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hypercholesterolemia</a:t>
            </a:r>
            <a:r>
              <a:rPr lang="de-AT" sz="1400" b="1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(FH) =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inherited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lipometabolic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disorder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risk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factor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early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cardiovascular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diseases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incidence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1 in 200-500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</p:txBody>
      </p: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34B77196-0A9D-6A8A-0B88-D808516D7E0D}"/>
              </a:ext>
            </a:extLst>
          </p:cNvPr>
          <p:cNvSpPr/>
          <p:nvPr/>
        </p:nvSpPr>
        <p:spPr>
          <a:xfrm>
            <a:off x="697269" y="4678093"/>
            <a:ext cx="4853607" cy="1236199"/>
          </a:xfrm>
          <a:prstGeom prst="roundRect">
            <a:avLst/>
          </a:prstGeom>
          <a:solidFill>
            <a:srgbClr val="FFBDBD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FA0A7EBC-E58F-CFEC-0EE0-DBCA4DAA3947}"/>
              </a:ext>
            </a:extLst>
          </p:cNvPr>
          <p:cNvSpPr/>
          <p:nvPr/>
        </p:nvSpPr>
        <p:spPr>
          <a:xfrm>
            <a:off x="4221274" y="5279123"/>
            <a:ext cx="2051538" cy="1473664"/>
          </a:xfrm>
          <a:prstGeom prst="roundRect">
            <a:avLst/>
          </a:prstGeom>
          <a:solidFill>
            <a:srgbClr val="B2D1E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1600" b="1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For</a:t>
            </a:r>
            <a:r>
              <a:rPr lang="de-AT" sz="1600" b="1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  <a:r>
              <a:rPr lang="de-AT" sz="1600" b="1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more</a:t>
            </a:r>
            <a:r>
              <a:rPr lang="de-AT" sz="1600" b="1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  <a:r>
              <a:rPr lang="de-AT" sz="1600" b="1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info</a:t>
            </a:r>
            <a:r>
              <a:rPr lang="de-AT" sz="1600" b="1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  <a:r>
              <a:rPr lang="de-AT" sz="1600" b="1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see</a:t>
            </a:r>
            <a:r>
              <a:rPr lang="de-AT" sz="1600" b="1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: 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78B72C9C-41A6-5732-DE16-AB32BC95ACCF}"/>
              </a:ext>
            </a:extLst>
          </p:cNvPr>
          <p:cNvGrpSpPr/>
          <p:nvPr/>
        </p:nvGrpSpPr>
        <p:grpSpPr>
          <a:xfrm>
            <a:off x="6828692" y="4683368"/>
            <a:ext cx="1863968" cy="1834661"/>
            <a:chOff x="1350655" y="2851571"/>
            <a:chExt cx="2402032" cy="2798307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E22C13B5-DCE0-5C76-48C7-7FDDF3CD53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50655" y="2851571"/>
              <a:ext cx="2402032" cy="2798307"/>
            </a:xfrm>
            <a:prstGeom prst="rect">
              <a:avLst/>
            </a:prstGeom>
          </p:spPr>
        </p:pic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EAC68830-CDED-E6B4-78CB-F46C9042B643}"/>
                </a:ext>
              </a:extLst>
            </p:cNvPr>
            <p:cNvSpPr txBox="1"/>
            <p:nvPr/>
          </p:nvSpPr>
          <p:spPr>
            <a:xfrm>
              <a:off x="2296696" y="2926576"/>
              <a:ext cx="453919" cy="8493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AT" sz="3600" dirty="0">
                  <a:solidFill>
                    <a:srgbClr val="999C95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?</a:t>
              </a:r>
              <a:endParaRPr lang="de-AT" sz="1050" dirty="0"/>
            </a:p>
          </p:txBody>
        </p:sp>
      </p:grpSp>
      <p:sp>
        <p:nvSpPr>
          <p:cNvPr id="29" name="Textfeld 28">
            <a:extLst>
              <a:ext uri="{FF2B5EF4-FFF2-40B4-BE49-F238E27FC236}">
                <a16:creationId xmlns:a16="http://schemas.microsoft.com/office/drawing/2014/main" id="{76BFCA17-C3AD-2C08-884A-F8A38668B208}"/>
              </a:ext>
            </a:extLst>
          </p:cNvPr>
          <p:cNvSpPr txBox="1"/>
          <p:nvPr/>
        </p:nvSpPr>
        <p:spPr>
          <a:xfrm>
            <a:off x="873117" y="4642287"/>
            <a:ext cx="5127355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AT" sz="1600" b="1" dirty="0" err="1">
                <a:solidFill>
                  <a:prstClr val="black"/>
                </a:solidFill>
                <a:latin typeface="Times New Roman" panose="02020603050405020304" pitchFamily="18" charset="0"/>
              </a:rPr>
              <a:t>Why</a:t>
            </a:r>
            <a:r>
              <a:rPr lang="de-AT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r>
              <a:rPr lang="de-AT" sz="1600" b="1" dirty="0" err="1">
                <a:solidFill>
                  <a:prstClr val="black"/>
                </a:solidFill>
                <a:latin typeface="Times New Roman" panose="02020603050405020304" pitchFamily="18" charset="0"/>
              </a:rPr>
              <a:t>participating</a:t>
            </a:r>
            <a:r>
              <a:rPr lang="de-AT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in FH Screening Austria? </a:t>
            </a:r>
          </a:p>
          <a:p>
            <a:pPr>
              <a:lnSpc>
                <a:spcPct val="150000"/>
              </a:lnSpc>
            </a:pPr>
            <a:r>
              <a:rPr lang="de-AT" sz="1400" b="1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Risk </a:t>
            </a:r>
            <a:r>
              <a:rPr lang="de-AT" sz="1400" b="1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reduction</a:t>
            </a:r>
            <a:r>
              <a:rPr lang="de-AT" sz="1400" b="1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through</a:t>
            </a:r>
            <a:endParaRPr lang="de-AT" sz="1400" spc="-40" dirty="0">
              <a:solidFill>
                <a:srgbClr val="363435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early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diagnosis</a:t>
            </a:r>
            <a:endParaRPr lang="de-AT" sz="1400" spc="-40" dirty="0">
              <a:solidFill>
                <a:srgbClr val="363435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timely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medical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treatment</a:t>
            </a:r>
            <a:endParaRPr lang="de-AT" sz="1400" spc="-40" dirty="0">
              <a:solidFill>
                <a:srgbClr val="363435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C841FE0C-308E-04D8-1205-4875EE12ECA1}"/>
              </a:ext>
            </a:extLst>
          </p:cNvPr>
          <p:cNvSpPr/>
          <p:nvPr/>
        </p:nvSpPr>
        <p:spPr>
          <a:xfrm>
            <a:off x="5445746" y="2242997"/>
            <a:ext cx="3340047" cy="984585"/>
          </a:xfrm>
          <a:prstGeom prst="roundRect">
            <a:avLst/>
          </a:prstGeom>
          <a:solidFill>
            <a:srgbClr val="FFBDBD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37D09A3-666E-844B-D116-7A5B7A51A232}"/>
              </a:ext>
            </a:extLst>
          </p:cNvPr>
          <p:cNvSpPr txBox="1"/>
          <p:nvPr/>
        </p:nvSpPr>
        <p:spPr>
          <a:xfrm>
            <a:off x="5357750" y="2298709"/>
            <a:ext cx="3929242" cy="792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07010" marR="551815" lvl="0" algn="l" defTabSz="914400" rtl="0" eaLnBrk="1" fontAlgn="auto" latinLnBrk="0" hangingPunct="1">
              <a:lnSpc>
                <a:spcPct val="111000"/>
              </a:lnSpc>
              <a:spcBef>
                <a:spcPts val="85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Do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you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have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a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family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history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of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high </a:t>
            </a:r>
            <a:r>
              <a:rPr kumimoji="0" lang="de-AT" sz="1400" b="1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blood</a:t>
            </a:r>
            <a:r>
              <a:rPr kumimoji="0" lang="de-AT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1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lipids</a:t>
            </a:r>
            <a:r>
              <a:rPr kumimoji="0" lang="de-AT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or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are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your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family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members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taking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lipid-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lowering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1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medication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(e.g.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statins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)?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D03DDBD-46DE-BB78-3E2A-305B3D89D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E2A884-F197-7F0D-3444-BA11116C2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A76E138-207E-ABCF-E183-F1F73BEFE2F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115" t="21955" r="10193" b="14552"/>
          <a:stretch/>
        </p:blipFill>
        <p:spPr>
          <a:xfrm>
            <a:off x="111370" y="107185"/>
            <a:ext cx="2784230" cy="694829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6C8FA690-80A9-4F4B-8E4F-86EDDA4B385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406" y="5653906"/>
            <a:ext cx="1039025" cy="103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365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212</Words>
  <Application>Microsoft Office PowerPoint</Application>
  <PresentationFormat>Bildschirmpräsentation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Tahoma</vt:lpstr>
      <vt:lpstr>Times New Roman</vt:lpstr>
      <vt:lpstr>Wingdings</vt:lpstr>
      <vt:lpstr>Office</vt:lpstr>
      <vt:lpstr>Invitation to the Screening Programme for pathologically elevated cholesterol in children  "FAMILIAL HYPERCHOLESTEROLEMIA“ (FH)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Screening auf familiäre Hypercholesterinämie  (= erhöhte Blutfette) bei Kindern</dc:title>
  <dc:creator>Karoline</dc:creator>
  <cp:lastModifiedBy>Greber-Platzer Susanne</cp:lastModifiedBy>
  <cp:revision>26</cp:revision>
  <dcterms:created xsi:type="dcterms:W3CDTF">2022-12-19T07:56:46Z</dcterms:created>
  <dcterms:modified xsi:type="dcterms:W3CDTF">2023-03-06T06:50:28Z</dcterms:modified>
</cp:coreProperties>
</file>