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6" r:id="rId3"/>
    <p:sldId id="261" r:id="rId4"/>
    <p:sldId id="257" r:id="rId5"/>
    <p:sldId id="259" r:id="rId6"/>
    <p:sldId id="262" r:id="rId7"/>
    <p:sldId id="265" r:id="rId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227" autoAdjust="0"/>
  </p:normalViewPr>
  <p:slideViewPr>
    <p:cSldViewPr snapToGrid="0">
      <p:cViewPr varScale="1">
        <p:scale>
          <a:sx n="68" d="100"/>
          <a:sy n="68" d="100"/>
        </p:scale>
        <p:origin x="81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03453D-B6BD-4841-A9A7-105E89E839C8}"/>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BE97AEC1-ED21-4CA7-85C0-014AED3BC5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317F02B1-9D8E-4B2F-B7DB-05CA709A2721}"/>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5" name="Fußzeilenplatzhalter 4">
            <a:extLst>
              <a:ext uri="{FF2B5EF4-FFF2-40B4-BE49-F238E27FC236}">
                <a16:creationId xmlns:a16="http://schemas.microsoft.com/office/drawing/2014/main" id="{36E9437B-2F96-402F-ACF8-6F77AD1629C9}"/>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670BF1EB-9A2C-48A8-A02D-EA695208B7A2}"/>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1223660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15B5A4-D0EF-418E-BBC5-8F18AAC678E2}"/>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B7143247-0987-4C06-8F63-D0D71746EE49}"/>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867F8220-844B-48A8-A112-382D8D7DF3CB}"/>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5" name="Fußzeilenplatzhalter 4">
            <a:extLst>
              <a:ext uri="{FF2B5EF4-FFF2-40B4-BE49-F238E27FC236}">
                <a16:creationId xmlns:a16="http://schemas.microsoft.com/office/drawing/2014/main" id="{67650EA3-4064-4371-860D-61D10756E6F5}"/>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687D55E9-A969-4968-9482-3ACDE6215675}"/>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4271780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FEE4F7F6-52AC-4B61-8614-0D773FC85F45}"/>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562853C1-320B-4089-9509-01B441512C77}"/>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D7CA625F-D84B-4E3D-9E3F-8EA6A32EE678}"/>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5" name="Fußzeilenplatzhalter 4">
            <a:extLst>
              <a:ext uri="{FF2B5EF4-FFF2-40B4-BE49-F238E27FC236}">
                <a16:creationId xmlns:a16="http://schemas.microsoft.com/office/drawing/2014/main" id="{E445524A-BC09-4E10-AFCB-88F3767891C4}"/>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529F8064-C2EA-4438-92B3-CEAF77C4D3C2}"/>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53908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1F06EC-B09E-4C22-A1EB-4019565A6D12}"/>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02345782-127A-462E-ACAD-D85CA9B3D90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46C60D36-D385-4484-97AB-B5D598DEEA4C}"/>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5" name="Fußzeilenplatzhalter 4">
            <a:extLst>
              <a:ext uri="{FF2B5EF4-FFF2-40B4-BE49-F238E27FC236}">
                <a16:creationId xmlns:a16="http://schemas.microsoft.com/office/drawing/2014/main" id="{6699BCF3-262A-4659-BDDD-86BDCB780730}"/>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D8176CCF-346E-4C47-BBB0-C7660AC1BCDF}"/>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539884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E2E078-2359-42AE-8DBF-483D3F1A6DDE}"/>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35222797-6C62-434A-9F75-3AC2292BFF6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F228BE88-21B3-4CE0-BE86-BDAE6930BE9B}"/>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5" name="Fußzeilenplatzhalter 4">
            <a:extLst>
              <a:ext uri="{FF2B5EF4-FFF2-40B4-BE49-F238E27FC236}">
                <a16:creationId xmlns:a16="http://schemas.microsoft.com/office/drawing/2014/main" id="{8EEE97F4-1451-43BF-8E4F-5F4ECAB8B130}"/>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A5CC1B5F-E863-49C6-B280-4293CAD9893C}"/>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1862626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8F89A1-D7D4-44C6-9F32-D8916AC48E0D}"/>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04A7DDFB-AD64-402B-A616-65B2689A2A62}"/>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DB573425-62F4-4285-8E88-4350C1D00CC9}"/>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C09FA4ED-4512-4473-B32D-C9CBE8AE7B5D}"/>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6" name="Fußzeilenplatzhalter 5">
            <a:extLst>
              <a:ext uri="{FF2B5EF4-FFF2-40B4-BE49-F238E27FC236}">
                <a16:creationId xmlns:a16="http://schemas.microsoft.com/office/drawing/2014/main" id="{8279A2A4-177D-4358-852A-7071EE86626A}"/>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3A9E8EE7-1E1A-41DC-8ABB-7D511121A9BF}"/>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095109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6FE65B-A5C8-452F-9FB2-321874AA876C}"/>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6A454934-A599-444D-86EF-70EBF796FB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AB9F27E4-02E8-4BA8-89F3-AD7286F5B3D6}"/>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BA3EFB7C-73A9-4152-AACF-61C7E01FEA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064841D8-4555-4014-B1AD-464C2BED1192}"/>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45E8A1D4-40E2-491C-A52D-8E40C205F510}"/>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8" name="Fußzeilenplatzhalter 7">
            <a:extLst>
              <a:ext uri="{FF2B5EF4-FFF2-40B4-BE49-F238E27FC236}">
                <a16:creationId xmlns:a16="http://schemas.microsoft.com/office/drawing/2014/main" id="{A00151A7-5B74-4946-BED9-F404FF512FBD}"/>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EAFF9253-EE7B-4E3D-BC8B-C61BCED3B447}"/>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033339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C4D74D-E90A-46DA-A34C-48C8ED3180E1}"/>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A5511D77-78DE-45D8-A338-A7EAD1FBA83F}"/>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4" name="Fußzeilenplatzhalter 3">
            <a:extLst>
              <a:ext uri="{FF2B5EF4-FFF2-40B4-BE49-F238E27FC236}">
                <a16:creationId xmlns:a16="http://schemas.microsoft.com/office/drawing/2014/main" id="{0B0575E0-2888-4BB8-9795-1CA27FE4E82F}"/>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B43FA11A-FA8F-40A3-9308-241D46B8D56B}"/>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40297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1036109-3CA9-4BB4-AC1E-C579BA01DCAC}"/>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3" name="Fußzeilenplatzhalter 2">
            <a:extLst>
              <a:ext uri="{FF2B5EF4-FFF2-40B4-BE49-F238E27FC236}">
                <a16:creationId xmlns:a16="http://schemas.microsoft.com/office/drawing/2014/main" id="{AE24F060-609E-49B6-B8DD-D887EE5215AB}"/>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2B35544A-10F6-4577-A988-60C5B12FB3B7}"/>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712931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CB15AA-23EE-415D-AC3E-7E3D831738EA}"/>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981F19CF-DFE0-45B5-857F-85E9FAE2A3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544A9851-8BBC-47AB-AC76-2F16D60A2E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F9A5652B-447F-4F8D-BE49-85050C9E89E8}"/>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6" name="Fußzeilenplatzhalter 5">
            <a:extLst>
              <a:ext uri="{FF2B5EF4-FFF2-40B4-BE49-F238E27FC236}">
                <a16:creationId xmlns:a16="http://schemas.microsoft.com/office/drawing/2014/main" id="{8BBAAF4F-47AC-47C7-87BF-0F7B490CAC61}"/>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8EF27FD6-9292-41AB-A5C5-A14A2B16631F}"/>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146154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50AB30-DE5E-428C-8ADF-11416CD9BB63}"/>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F2B2148C-F8A8-40FF-A51F-4AC695B08C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4C30F272-3ABA-4E5C-A9B7-ACE547619A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1B0AE7F-DC53-42B5-A7AD-697AE9733EAA}"/>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6" name="Fußzeilenplatzhalter 5">
            <a:extLst>
              <a:ext uri="{FF2B5EF4-FFF2-40B4-BE49-F238E27FC236}">
                <a16:creationId xmlns:a16="http://schemas.microsoft.com/office/drawing/2014/main" id="{2C3285D8-3F60-47AA-8242-B1971546CB1D}"/>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23DEFC4E-312D-49EA-9274-A9DA83BD941A}"/>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159820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17FF4D49-38D5-4F74-89D7-7AC6C9F7E3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AE11D28F-0096-4639-A50D-72A895A7CD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318A2EC0-4DBB-47E2-979F-5A886FD9F9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AC3A58-02D6-4600-9789-8EC6944A6E17}" type="datetimeFigureOut">
              <a:rPr lang="de-AT" smtClean="0"/>
              <a:t>25.06.2020</a:t>
            </a:fld>
            <a:endParaRPr lang="de-AT"/>
          </a:p>
        </p:txBody>
      </p:sp>
      <p:sp>
        <p:nvSpPr>
          <p:cNvPr id="5" name="Fußzeilenplatzhalter 4">
            <a:extLst>
              <a:ext uri="{FF2B5EF4-FFF2-40B4-BE49-F238E27FC236}">
                <a16:creationId xmlns:a16="http://schemas.microsoft.com/office/drawing/2014/main" id="{F275639D-1CB4-4D02-AF07-180847A91BE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31694A07-E454-4D72-B54B-ED1E87C47DE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1FF3D2-1FC9-4D6F-A679-01454A7518E7}" type="slidenum">
              <a:rPr lang="de-AT" smtClean="0"/>
              <a:t>‹Nr.›</a:t>
            </a:fld>
            <a:endParaRPr lang="de-AT"/>
          </a:p>
        </p:txBody>
      </p:sp>
    </p:spTree>
    <p:extLst>
      <p:ext uri="{BB962C8B-B14F-4D97-AF65-F5344CB8AC3E}">
        <p14:creationId xmlns:p14="http://schemas.microsoft.com/office/powerpoint/2010/main" val="2278944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tiff"/><Relationship Id="rId3" Type="http://schemas.openxmlformats.org/officeDocument/2006/relationships/audio" Target="../media/media1.m4a"/><Relationship Id="rId7" Type="http://schemas.openxmlformats.org/officeDocument/2006/relationships/image" Target="../media/image3.jpg"/><Relationship Id="rId12" Type="http://schemas.openxmlformats.org/officeDocument/2006/relationships/image" Target="../media/image8.png"/><Relationship Id="rId2" Type="http://schemas.microsoft.com/office/2007/relationships/media" Target="../media/media1.m4a"/><Relationship Id="rId1" Type="http://schemas.openxmlformats.org/officeDocument/2006/relationships/tags" Target="../tags/tag1.xml"/><Relationship Id="rId6" Type="http://schemas.openxmlformats.org/officeDocument/2006/relationships/image" Target="../media/image2.tiff"/><Relationship Id="rId11" Type="http://schemas.openxmlformats.org/officeDocument/2006/relationships/image" Target="../media/image7.tiff"/><Relationship Id="rId5" Type="http://schemas.openxmlformats.org/officeDocument/2006/relationships/image" Target="../media/image1.png"/><Relationship Id="rId10" Type="http://schemas.openxmlformats.org/officeDocument/2006/relationships/image" Target="../media/image6.tiff"/><Relationship Id="rId4" Type="http://schemas.openxmlformats.org/officeDocument/2006/relationships/slideLayout" Target="../slideLayouts/slideLayout1.xml"/><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audio" Target="../media/media2.m4a"/><Relationship Id="rId2" Type="http://schemas.microsoft.com/office/2007/relationships/media" Target="../media/media2.m4a"/><Relationship Id="rId1" Type="http://schemas.openxmlformats.org/officeDocument/2006/relationships/tags" Target="../tags/tag2.xml"/><Relationship Id="rId5" Type="http://schemas.openxmlformats.org/officeDocument/2006/relationships/image" Target="../media/image8.png"/><Relationship Id="rId4"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audio" Target="../media/media3.m4a"/><Relationship Id="rId7" Type="http://schemas.openxmlformats.org/officeDocument/2006/relationships/hyperlink" Target="https://www.aliens-sci.com/heat-transfer-part01/" TargetMode="External"/><Relationship Id="rId2" Type="http://schemas.microsoft.com/office/2007/relationships/media" Target="../media/media3.m4a"/><Relationship Id="rId1" Type="http://schemas.openxmlformats.org/officeDocument/2006/relationships/tags" Target="../tags/tag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audio" Target="../media/media4.m4a"/><Relationship Id="rId7" Type="http://schemas.openxmlformats.org/officeDocument/2006/relationships/hyperlink" Target="https://creativecommons.org/licenses/by-sa/3.0/" TargetMode="External"/><Relationship Id="rId2" Type="http://schemas.microsoft.com/office/2007/relationships/media" Target="../media/media4.m4a"/><Relationship Id="rId1" Type="http://schemas.openxmlformats.org/officeDocument/2006/relationships/tags" Target="../tags/tag4.xml"/><Relationship Id="rId6" Type="http://schemas.openxmlformats.org/officeDocument/2006/relationships/hyperlink" Target="http://nl.wikipedia.org/wiki/tijdsvereffening" TargetMode="External"/><Relationship Id="rId5" Type="http://schemas.openxmlformats.org/officeDocument/2006/relationships/image" Target="../media/image11.jp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media5.m4a"/><Relationship Id="rId2" Type="http://schemas.microsoft.com/office/2007/relationships/media" Target="../media/media5.m4a"/><Relationship Id="rId1" Type="http://schemas.openxmlformats.org/officeDocument/2006/relationships/tags" Target="../tags/tag5.xml"/><Relationship Id="rId5" Type="http://schemas.openxmlformats.org/officeDocument/2006/relationships/image" Target="../media/image8.png"/><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creativecommons.org/licenses/by-nd/3.0/" TargetMode="External"/><Relationship Id="rId3" Type="http://schemas.openxmlformats.org/officeDocument/2006/relationships/audio" Target="../media/media6.m4a"/><Relationship Id="rId7" Type="http://schemas.openxmlformats.org/officeDocument/2006/relationships/hyperlink" Target="http://perierga.gr/2016/07/%CE%AD%CE%BD%CE%B1%CF%82-%CE%B4%CF%81%CF%8C%CE%BC%CE%BF%CF%82-%CF%84%CE%AD%CF%83%CF%83%CE%B5%CF%81%CE%B9%CF%82-%CE%B5%CF%80%CE%BF%CF%87%CE%AD%CF%82/" TargetMode="External"/><Relationship Id="rId2" Type="http://schemas.microsoft.com/office/2007/relationships/media" Target="../media/media6.m4a"/><Relationship Id="rId1" Type="http://schemas.openxmlformats.org/officeDocument/2006/relationships/tags" Target="../tags/tag6.xml"/><Relationship Id="rId6" Type="http://schemas.openxmlformats.org/officeDocument/2006/relationships/hyperlink" Target="https://creativecommons.org/licenses/by-sa/3.0/" TargetMode="External"/><Relationship Id="rId11" Type="http://schemas.openxmlformats.org/officeDocument/2006/relationships/image" Target="../media/image8.png"/><Relationship Id="rId5" Type="http://schemas.openxmlformats.org/officeDocument/2006/relationships/hyperlink" Target="https://sr.wiktionary.org/wiki/%D9%81%D9%8E%D8%B5%D9%92%D9%84%D9%8C" TargetMode="External"/><Relationship Id="rId10" Type="http://schemas.openxmlformats.org/officeDocument/2006/relationships/hyperlink" Target="https://en.wikipedia.org/wiki/Season" TargetMode="External"/><Relationship Id="rId4" Type="http://schemas.openxmlformats.org/officeDocument/2006/relationships/slideLayout" Target="../slideLayouts/slideLayout2.xml"/><Relationship Id="rId9" Type="http://schemas.openxmlformats.org/officeDocument/2006/relationships/image" Target="../media/image12.jpg"/></Relationships>
</file>

<file path=ppt/slides/_rels/slide7.xml.rels><?xml version="1.0" encoding="UTF-8" standalone="yes"?>
<Relationships xmlns="http://schemas.openxmlformats.org/package/2006/relationships"><Relationship Id="rId8" Type="http://schemas.openxmlformats.org/officeDocument/2006/relationships/hyperlink" Target="https://upload.wikimedia.org/wikipedia/commons/thumb/9/92/B%C3%A4ume_Jahreszeit_2013.jpg/1200px-B%C3%A4ume_Jahreszeit_2013.jpg" TargetMode="External"/><Relationship Id="rId3" Type="http://schemas.openxmlformats.org/officeDocument/2006/relationships/audio" Target="../media/media7.m4a"/><Relationship Id="rId7" Type="http://schemas.openxmlformats.org/officeDocument/2006/relationships/hyperlink" Target="https://upload.wikimedia.org/wikipedia/commons/thumb/8/8b/North_season.jpg/450px-North_season.jpg" TargetMode="External"/><Relationship Id="rId2" Type="http://schemas.microsoft.com/office/2007/relationships/media" Target="../media/media7.m4a"/><Relationship Id="rId1" Type="http://schemas.openxmlformats.org/officeDocument/2006/relationships/tags" Target="../tags/tag7.xml"/><Relationship Id="rId6" Type="http://schemas.openxmlformats.org/officeDocument/2006/relationships/hyperlink" Target="https://upload.wikimedia.org/wikipedia/commons/thumb/8/8b/North_season.jpg/470px-North_season.jpg" TargetMode="External"/><Relationship Id="rId5" Type="http://schemas.openxmlformats.org/officeDocument/2006/relationships/hyperlink" Target="https://userscontent2.emaze.com/images/006aaf63-2bad-4315-b540-735f6c812090/0ceace3ce4eac80fc8292dce245b99eb.png" TargetMode="External"/><Relationship Id="rId4" Type="http://schemas.openxmlformats.org/officeDocument/2006/relationships/slideLayout" Target="../slideLayouts/slideLayout2.xml"/><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0B9AAE8-F0A9-49EC-B4D9-F02898195E5C}"/>
              </a:ext>
            </a:extLst>
          </p:cNvPr>
          <p:cNvPicPr>
            <a:picLocks noChangeAspect="1"/>
          </p:cNvPicPr>
          <p:nvPr/>
        </p:nvPicPr>
        <p:blipFill>
          <a:blip r:embed="rId5"/>
          <a:stretch>
            <a:fillRect/>
          </a:stretch>
        </p:blipFill>
        <p:spPr>
          <a:xfrm>
            <a:off x="0" y="3071755"/>
            <a:ext cx="12192000" cy="1304657"/>
          </a:xfrm>
          <a:prstGeom prst="rect">
            <a:avLst/>
          </a:prstGeom>
          <a:solidFill>
            <a:schemeClr val="accent1">
              <a:lumMod val="75000"/>
            </a:schemeClr>
          </a:solidFill>
        </p:spPr>
      </p:pic>
      <p:sp>
        <p:nvSpPr>
          <p:cNvPr id="2" name="Title 1"/>
          <p:cNvSpPr>
            <a:spLocks noGrp="1"/>
          </p:cNvSpPr>
          <p:nvPr>
            <p:ph type="ctrTitle"/>
          </p:nvPr>
        </p:nvSpPr>
        <p:spPr>
          <a:xfrm>
            <a:off x="957072" y="895826"/>
            <a:ext cx="10277856" cy="2387600"/>
          </a:xfrm>
        </p:spPr>
        <p:txBody>
          <a:bodyPr>
            <a:normAutofit/>
          </a:bodyPr>
          <a:lstStyle/>
          <a:p>
            <a:br>
              <a:rPr lang="en-GB" sz="2400" b="1" dirty="0">
                <a:latin typeface="Avenir Roman" panose="02000503020000020003" pitchFamily="2" charset="0"/>
              </a:rPr>
            </a:br>
            <a:endParaRPr lang="en-GB" sz="2400" b="1" dirty="0"/>
          </a:p>
        </p:txBody>
      </p:sp>
      <p:pic>
        <p:nvPicPr>
          <p:cNvPr id="5" name="Picture 4">
            <a:extLst>
              <a:ext uri="{FF2B5EF4-FFF2-40B4-BE49-F238E27FC236}">
                <a16:creationId xmlns:a16="http://schemas.microsoft.com/office/drawing/2014/main" id="{E1B74FA2-5B17-544A-B4C7-32723F29BDF8}"/>
              </a:ext>
            </a:extLst>
          </p:cNvPr>
          <p:cNvPicPr>
            <a:picLocks noChangeAspect="1"/>
          </p:cNvPicPr>
          <p:nvPr/>
        </p:nvPicPr>
        <p:blipFill>
          <a:blip r:embed="rId6"/>
          <a:stretch>
            <a:fillRect/>
          </a:stretch>
        </p:blipFill>
        <p:spPr>
          <a:xfrm>
            <a:off x="260223" y="248920"/>
            <a:ext cx="3519932" cy="1293813"/>
          </a:xfrm>
          <a:prstGeom prst="rect">
            <a:avLst/>
          </a:prstGeom>
        </p:spPr>
      </p:pic>
      <p:pic>
        <p:nvPicPr>
          <p:cNvPr id="8" name="Grafik 12">
            <a:extLst>
              <a:ext uri="{FF2B5EF4-FFF2-40B4-BE49-F238E27FC236}">
                <a16:creationId xmlns:a16="http://schemas.microsoft.com/office/drawing/2014/main" id="{0486DA26-968E-1B4A-A263-E2F1445EBC4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21590" y="5150904"/>
            <a:ext cx="2686050" cy="1414653"/>
          </a:xfrm>
          <a:prstGeom prst="rect">
            <a:avLst/>
          </a:prstGeom>
        </p:spPr>
      </p:pic>
      <p:pic>
        <p:nvPicPr>
          <p:cNvPr id="7" name="Picture 6">
            <a:extLst>
              <a:ext uri="{FF2B5EF4-FFF2-40B4-BE49-F238E27FC236}">
                <a16:creationId xmlns:a16="http://schemas.microsoft.com/office/drawing/2014/main" id="{E663F052-D7D7-4B40-86E9-23E8FDDB4464}"/>
              </a:ext>
            </a:extLst>
          </p:cNvPr>
          <p:cNvPicPr>
            <a:picLocks noChangeAspect="1"/>
          </p:cNvPicPr>
          <p:nvPr/>
        </p:nvPicPr>
        <p:blipFill>
          <a:blip r:embed="rId8"/>
          <a:stretch>
            <a:fillRect/>
          </a:stretch>
        </p:blipFill>
        <p:spPr>
          <a:xfrm>
            <a:off x="4263896" y="5150910"/>
            <a:ext cx="1282483" cy="1282483"/>
          </a:xfrm>
          <a:prstGeom prst="rect">
            <a:avLst/>
          </a:prstGeom>
        </p:spPr>
      </p:pic>
      <p:pic>
        <p:nvPicPr>
          <p:cNvPr id="9" name="Grafik 1">
            <a:extLst>
              <a:ext uri="{FF2B5EF4-FFF2-40B4-BE49-F238E27FC236}">
                <a16:creationId xmlns:a16="http://schemas.microsoft.com/office/drawing/2014/main" id="{6549C0F9-3829-F14D-90C1-A0E9F2E31168}"/>
              </a:ext>
            </a:extLst>
          </p:cNvPr>
          <p:cNvPicPr>
            <a:picLocks noChangeAspect="1"/>
          </p:cNvPicPr>
          <p:nvPr/>
        </p:nvPicPr>
        <p:blipFill>
          <a:blip r:embed="rId9"/>
          <a:stretch>
            <a:fillRect/>
          </a:stretch>
        </p:blipFill>
        <p:spPr>
          <a:xfrm>
            <a:off x="8929021" y="4476238"/>
            <a:ext cx="3212503" cy="741347"/>
          </a:xfrm>
          <a:prstGeom prst="rect">
            <a:avLst/>
          </a:prstGeom>
        </p:spPr>
      </p:pic>
      <p:pic>
        <p:nvPicPr>
          <p:cNvPr id="10" name="Picture 9">
            <a:extLst>
              <a:ext uri="{FF2B5EF4-FFF2-40B4-BE49-F238E27FC236}">
                <a16:creationId xmlns:a16="http://schemas.microsoft.com/office/drawing/2014/main" id="{8434AAB5-08DC-214F-9035-5B0E9B6A51DB}"/>
              </a:ext>
            </a:extLst>
          </p:cNvPr>
          <p:cNvPicPr>
            <a:picLocks noChangeAspect="1"/>
          </p:cNvPicPr>
          <p:nvPr/>
        </p:nvPicPr>
        <p:blipFill>
          <a:blip r:embed="rId10"/>
          <a:stretch>
            <a:fillRect/>
          </a:stretch>
        </p:blipFill>
        <p:spPr>
          <a:xfrm>
            <a:off x="522329" y="5313038"/>
            <a:ext cx="3437367" cy="1114821"/>
          </a:xfrm>
          <a:prstGeom prst="rect">
            <a:avLst/>
          </a:prstGeom>
        </p:spPr>
      </p:pic>
      <p:pic>
        <p:nvPicPr>
          <p:cNvPr id="12" name="Picture 11">
            <a:extLst>
              <a:ext uri="{FF2B5EF4-FFF2-40B4-BE49-F238E27FC236}">
                <a16:creationId xmlns:a16="http://schemas.microsoft.com/office/drawing/2014/main" id="{05E01700-2029-7840-8685-E8CBA37712DB}"/>
              </a:ext>
            </a:extLst>
          </p:cNvPr>
          <p:cNvPicPr>
            <a:picLocks noChangeAspect="1"/>
          </p:cNvPicPr>
          <p:nvPr/>
        </p:nvPicPr>
        <p:blipFill>
          <a:blip r:embed="rId11"/>
          <a:stretch>
            <a:fillRect/>
          </a:stretch>
        </p:blipFill>
        <p:spPr>
          <a:xfrm>
            <a:off x="9089366" y="5393244"/>
            <a:ext cx="2891814" cy="931164"/>
          </a:xfrm>
          <a:prstGeom prst="rect">
            <a:avLst/>
          </a:prstGeom>
        </p:spPr>
      </p:pic>
      <p:sp>
        <p:nvSpPr>
          <p:cNvPr id="13" name="Titel 2">
            <a:extLst>
              <a:ext uri="{FF2B5EF4-FFF2-40B4-BE49-F238E27FC236}">
                <a16:creationId xmlns:a16="http://schemas.microsoft.com/office/drawing/2014/main" id="{A4AC8E36-3208-40AE-AFEE-2BF183FADC12}"/>
              </a:ext>
            </a:extLst>
          </p:cNvPr>
          <p:cNvSpPr txBox="1">
            <a:spLocks/>
          </p:cNvSpPr>
          <p:nvPr/>
        </p:nvSpPr>
        <p:spPr>
          <a:xfrm>
            <a:off x="233578" y="1126436"/>
            <a:ext cx="11132922" cy="194532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SY" sz="2800" dirty="0"/>
              <a:t>الفيزياء في الطبيعة</a:t>
            </a:r>
          </a:p>
          <a:p>
            <a:endParaRPr lang="ar-SY" sz="2800" dirty="0"/>
          </a:p>
          <a:p>
            <a:r>
              <a:rPr lang="de-AT" sz="2800" b="1" dirty="0"/>
              <a:t>Physik in der Natur</a:t>
            </a:r>
          </a:p>
          <a:p>
            <a:endParaRPr lang="de-AT" sz="2800" dirty="0"/>
          </a:p>
        </p:txBody>
      </p:sp>
      <p:sp>
        <p:nvSpPr>
          <p:cNvPr id="14" name="Textfeld 13">
            <a:extLst>
              <a:ext uri="{FF2B5EF4-FFF2-40B4-BE49-F238E27FC236}">
                <a16:creationId xmlns:a16="http://schemas.microsoft.com/office/drawing/2014/main" id="{F456359F-C905-4D47-8688-3805CFBF6179}"/>
              </a:ext>
            </a:extLst>
          </p:cNvPr>
          <p:cNvSpPr txBox="1"/>
          <p:nvPr/>
        </p:nvSpPr>
        <p:spPr>
          <a:xfrm>
            <a:off x="413785" y="4484055"/>
            <a:ext cx="3740772" cy="369332"/>
          </a:xfrm>
          <a:prstGeom prst="rect">
            <a:avLst/>
          </a:prstGeom>
          <a:noFill/>
        </p:spPr>
        <p:txBody>
          <a:bodyPr wrap="square" rtlCol="0">
            <a:spAutoFit/>
          </a:bodyPr>
          <a:lstStyle/>
          <a:p>
            <a:r>
              <a:rPr lang="de-DE" dirty="0"/>
              <a:t>Kooperationspartner*innen:</a:t>
            </a:r>
          </a:p>
        </p:txBody>
      </p:sp>
      <p:pic>
        <p:nvPicPr>
          <p:cNvPr id="43" name="Audio 42">
            <a:hlinkClick r:id="" action="ppaction://media"/>
            <a:extLst>
              <a:ext uri="{FF2B5EF4-FFF2-40B4-BE49-F238E27FC236}">
                <a16:creationId xmlns:a16="http://schemas.microsoft.com/office/drawing/2014/main" id="{8E513C37-CA2F-45B0-92FF-A622E479EDA2}"/>
              </a:ext>
            </a:extLst>
          </p:cNvPr>
          <p:cNvPicPr>
            <a:picLocks noChangeAspect="1"/>
          </p:cNvPicPr>
          <p:nvPr>
            <a:audioFile r:link="rId3"/>
            <p:extLst>
              <p:ext uri="{DAA4B4D4-6D71-4841-9C94-3DE7FCFB9230}">
                <p14:media xmlns:p14="http://schemas.microsoft.com/office/powerpoint/2010/main" r:embed="rId2"/>
              </p:ext>
            </p:extLst>
          </p:nvPr>
        </p:nvPicPr>
        <p:blipFill>
          <a:blip r:embed="rId12"/>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1591297752"/>
      </p:ext>
    </p:extLst>
  </p:cSld>
  <p:clrMapOvr>
    <a:masterClrMapping/>
  </p:clrMapOvr>
  <mc:AlternateContent xmlns:mc="http://schemas.openxmlformats.org/markup-compatibility/2006">
    <mc:Choice xmlns:p14="http://schemas.microsoft.com/office/powerpoint/2010/main" Requires="p14">
      <p:transition spd="slow" p14:dur="2000" advTm="13963"/>
    </mc:Choice>
    <mc:Fallback>
      <p:transition spd="slow" advTm="139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3"/>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anim calcmode="lin" valueType="num">
                                      <p:cBhvr additive="base">
                                        <p:cTn id="16"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3">
                                            <p:txEl>
                                              <p:pRg st="2" end="2"/>
                                            </p:txEl>
                                          </p:spTgt>
                                        </p:tgtEl>
                                        <p:attrNameLst>
                                          <p:attrName>style.visibility</p:attrName>
                                        </p:attrNameLst>
                                      </p:cBhvr>
                                      <p:to>
                                        <p:strVal val="visible"/>
                                      </p:to>
                                    </p:set>
                                    <p:anim calcmode="lin" valueType="num">
                                      <p:cBhvr additive="base">
                                        <p:cTn id="22"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4" fill="hold" display="0">
                  <p:stCondLst>
                    <p:cond delay="indefinite"/>
                  </p:stCondLst>
                  <p:endCondLst>
                    <p:cond evt="onStopAudio" delay="0">
                      <p:tgtEl>
                        <p:sldTgt/>
                      </p:tgtEl>
                    </p:cond>
                  </p:endCondLst>
                </p:cTn>
                <p:tgtEl>
                  <p:spTgt spid="43"/>
                </p:tgtEl>
              </p:cMediaNode>
            </p:audio>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D0CF07-4E1B-444B-BC5D-EE988A9BC087}"/>
              </a:ext>
            </a:extLst>
          </p:cNvPr>
          <p:cNvSpPr>
            <a:spLocks noGrp="1"/>
          </p:cNvSpPr>
          <p:nvPr>
            <p:ph type="ctrTitle"/>
          </p:nvPr>
        </p:nvSpPr>
        <p:spPr/>
        <p:txBody>
          <a:bodyPr>
            <a:normAutofit/>
          </a:bodyPr>
          <a:lstStyle/>
          <a:p>
            <a:r>
              <a:rPr lang="ar-SY" dirty="0"/>
              <a:t>الشمس مصدر الضوء وسبب الحياة</a:t>
            </a:r>
            <a:br>
              <a:rPr lang="ar-SY" dirty="0"/>
            </a:br>
            <a:r>
              <a:rPr lang="de-AT" dirty="0"/>
              <a:t>Die Sonne - Lichtquelle</a:t>
            </a:r>
          </a:p>
        </p:txBody>
      </p:sp>
      <p:pic>
        <p:nvPicPr>
          <p:cNvPr id="36" name="Audio 35">
            <a:hlinkClick r:id="" action="ppaction://media"/>
            <a:extLst>
              <a:ext uri="{FF2B5EF4-FFF2-40B4-BE49-F238E27FC236}">
                <a16:creationId xmlns:a16="http://schemas.microsoft.com/office/drawing/2014/main" id="{2A46CDF4-DFB2-4D4D-9A93-D7049215E6DF}"/>
              </a:ext>
            </a:extLst>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2875240403"/>
      </p:ext>
    </p:extLst>
  </p:cSld>
  <p:clrMapOvr>
    <a:masterClrMapping/>
  </p:clrMapOvr>
  <mc:AlternateContent xmlns:mc="http://schemas.openxmlformats.org/markup-compatibility/2006">
    <mc:Choice xmlns:p14="http://schemas.microsoft.com/office/powerpoint/2010/main" Requires="p14">
      <p:transition spd="slow" p14:dur="2000" advTm="12743"/>
    </mc:Choice>
    <mc:Fallback>
      <p:transition spd="slow" advTm="127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6"/>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3" fill="hold" display="0">
                  <p:stCondLst>
                    <p:cond delay="indefinite"/>
                  </p:stCondLst>
                  <p:endCondLst>
                    <p:cond evt="onStopAudio" delay="0">
                      <p:tgtEl>
                        <p:sldTgt/>
                      </p:tgtEl>
                    </p:cond>
                  </p:endCondLst>
                </p:cTn>
                <p:tgtEl>
                  <p:spTgt spid="36"/>
                </p:tgtEl>
              </p:cMediaNode>
            </p:audio>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ern: 5 Zacken 1">
            <a:extLst>
              <a:ext uri="{FF2B5EF4-FFF2-40B4-BE49-F238E27FC236}">
                <a16:creationId xmlns:a16="http://schemas.microsoft.com/office/drawing/2014/main" id="{C94A0E51-17FD-4470-93BA-974E70994086}"/>
              </a:ext>
            </a:extLst>
          </p:cNvPr>
          <p:cNvSpPr/>
          <p:nvPr/>
        </p:nvSpPr>
        <p:spPr>
          <a:xfrm>
            <a:off x="1683026" y="39819"/>
            <a:ext cx="7783169" cy="1203698"/>
          </a:xfrm>
          <a:prstGeom prst="star5">
            <a:avLst>
              <a:gd name="adj" fmla="val 27207"/>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b="1" dirty="0">
                <a:solidFill>
                  <a:srgbClr val="FFFF00"/>
                </a:solidFill>
              </a:rPr>
              <a:t>كيف يحدث الليل والنهار</a:t>
            </a:r>
            <a:endParaRPr lang="de-AT" b="1" dirty="0">
              <a:solidFill>
                <a:srgbClr val="FFFF00"/>
              </a:solidFill>
            </a:endParaRPr>
          </a:p>
          <a:p>
            <a:pPr algn="ctr"/>
            <a:r>
              <a:rPr lang="de-AT" b="1" dirty="0">
                <a:solidFill>
                  <a:srgbClr val="FFFF00"/>
                </a:solidFill>
              </a:rPr>
              <a:t>Die Tageszeiten</a:t>
            </a:r>
            <a:r>
              <a:rPr lang="ar-SY" b="1" dirty="0">
                <a:solidFill>
                  <a:srgbClr val="FFFF00"/>
                </a:solidFill>
              </a:rPr>
              <a:t> </a:t>
            </a:r>
            <a:endParaRPr lang="de-AT" b="1" dirty="0">
              <a:solidFill>
                <a:srgbClr val="FFFF00"/>
              </a:solidFill>
            </a:endParaRPr>
          </a:p>
        </p:txBody>
      </p:sp>
      <p:pic>
        <p:nvPicPr>
          <p:cNvPr id="12" name="Grafik 11">
            <a:extLst>
              <a:ext uri="{FF2B5EF4-FFF2-40B4-BE49-F238E27FC236}">
                <a16:creationId xmlns:a16="http://schemas.microsoft.com/office/drawing/2014/main" id="{9CFB8DE7-82FC-4ECD-8C44-ED767081863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40487" y="2716696"/>
            <a:ext cx="3665888" cy="3874011"/>
          </a:xfrm>
          <a:prstGeom prst="rect">
            <a:avLst/>
          </a:prstGeom>
        </p:spPr>
      </p:pic>
      <p:cxnSp>
        <p:nvCxnSpPr>
          <p:cNvPr id="14" name="Gerader Verbinder 13">
            <a:extLst>
              <a:ext uri="{FF2B5EF4-FFF2-40B4-BE49-F238E27FC236}">
                <a16:creationId xmlns:a16="http://schemas.microsoft.com/office/drawing/2014/main" id="{F80DF874-F345-40D6-9BE2-F4C21524B2DE}"/>
              </a:ext>
            </a:extLst>
          </p:cNvPr>
          <p:cNvCxnSpPr>
            <a:cxnSpLocks/>
          </p:cNvCxnSpPr>
          <p:nvPr/>
        </p:nvCxnSpPr>
        <p:spPr>
          <a:xfrm>
            <a:off x="9466195" y="2883877"/>
            <a:ext cx="0" cy="3364523"/>
          </a:xfrm>
          <a:prstGeom prst="line">
            <a:avLst/>
          </a:prstGeom>
          <a:ln w="44450">
            <a:solidFill>
              <a:srgbClr val="FFFF00"/>
            </a:solidFill>
          </a:ln>
        </p:spPr>
        <p:style>
          <a:lnRef idx="1">
            <a:schemeClr val="accent1"/>
          </a:lnRef>
          <a:fillRef idx="0">
            <a:schemeClr val="accent1"/>
          </a:fillRef>
          <a:effectRef idx="0">
            <a:schemeClr val="accent1"/>
          </a:effectRef>
          <a:fontRef idx="minor">
            <a:schemeClr val="tx1"/>
          </a:fontRef>
        </p:style>
      </p:cxnSp>
      <p:sp>
        <p:nvSpPr>
          <p:cNvPr id="3" name="Sprechblase: oval 2">
            <a:extLst>
              <a:ext uri="{FF2B5EF4-FFF2-40B4-BE49-F238E27FC236}">
                <a16:creationId xmlns:a16="http://schemas.microsoft.com/office/drawing/2014/main" id="{976A672C-7A7B-416D-8316-D407222A11E2}"/>
              </a:ext>
            </a:extLst>
          </p:cNvPr>
          <p:cNvSpPr/>
          <p:nvPr/>
        </p:nvSpPr>
        <p:spPr>
          <a:xfrm>
            <a:off x="2199865" y="1510810"/>
            <a:ext cx="5366030" cy="1530139"/>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b="1" dirty="0">
                <a:solidFill>
                  <a:srgbClr val="FFFF00"/>
                </a:solidFill>
              </a:rPr>
              <a:t>نتيجة دوران الأرض حول محورها يتعاقب الليل والنهار</a:t>
            </a:r>
            <a:r>
              <a:rPr lang="de-AT" b="1" dirty="0">
                <a:solidFill>
                  <a:srgbClr val="FFFF00"/>
                </a:solidFill>
              </a:rPr>
              <a:t> </a:t>
            </a:r>
            <a:r>
              <a:rPr lang="ar-SY" b="1" dirty="0">
                <a:solidFill>
                  <a:srgbClr val="FFFF00"/>
                </a:solidFill>
              </a:rPr>
              <a:t>وتستغرق دورة الأرض حول نفسها 23,56,4,1 ساعة وبسبب ميل محور الأرض يحدث ظاهرة الليل الدائم في القطب الجنوبي والنهار الدائم في القطب الشمالي </a:t>
            </a:r>
            <a:endParaRPr lang="de-AT" b="1" dirty="0">
              <a:solidFill>
                <a:srgbClr val="FFFF00"/>
              </a:solidFill>
            </a:endParaRPr>
          </a:p>
        </p:txBody>
      </p:sp>
      <p:cxnSp>
        <p:nvCxnSpPr>
          <p:cNvPr id="28" name="Gerader Verbinder 27">
            <a:extLst>
              <a:ext uri="{FF2B5EF4-FFF2-40B4-BE49-F238E27FC236}">
                <a16:creationId xmlns:a16="http://schemas.microsoft.com/office/drawing/2014/main" id="{6D3D42C1-F6C0-41B5-839E-91D98586CC03}"/>
              </a:ext>
            </a:extLst>
          </p:cNvPr>
          <p:cNvCxnSpPr>
            <a:cxnSpLocks/>
          </p:cNvCxnSpPr>
          <p:nvPr/>
        </p:nvCxnSpPr>
        <p:spPr>
          <a:xfrm flipH="1">
            <a:off x="8904849" y="3207434"/>
            <a:ext cx="1012874" cy="3263704"/>
          </a:xfrm>
          <a:prstGeom prst="line">
            <a:avLst/>
          </a:prstGeom>
          <a:ln w="444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3" name="Gerade Verbindung mit Pfeil 32">
            <a:extLst>
              <a:ext uri="{FF2B5EF4-FFF2-40B4-BE49-F238E27FC236}">
                <a16:creationId xmlns:a16="http://schemas.microsoft.com/office/drawing/2014/main" id="{68CD4708-E750-496E-A5DA-6E838981940A}"/>
              </a:ext>
            </a:extLst>
          </p:cNvPr>
          <p:cNvCxnSpPr/>
          <p:nvPr/>
        </p:nvCxnSpPr>
        <p:spPr>
          <a:xfrm flipH="1">
            <a:off x="9752984" y="1074064"/>
            <a:ext cx="239151" cy="1584082"/>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Gerade Verbindung mit Pfeil 34">
            <a:extLst>
              <a:ext uri="{FF2B5EF4-FFF2-40B4-BE49-F238E27FC236}">
                <a16:creationId xmlns:a16="http://schemas.microsoft.com/office/drawing/2014/main" id="{FC8D4BBE-F036-4754-B8D7-684BE191E2D5}"/>
              </a:ext>
            </a:extLst>
          </p:cNvPr>
          <p:cNvCxnSpPr>
            <a:cxnSpLocks/>
          </p:cNvCxnSpPr>
          <p:nvPr/>
        </p:nvCxnSpPr>
        <p:spPr>
          <a:xfrm flipV="1">
            <a:off x="8120705" y="5895343"/>
            <a:ext cx="1185367" cy="922838"/>
          </a:xfrm>
          <a:prstGeom prst="straightConnector1">
            <a:avLst/>
          </a:prstGeom>
          <a:ln w="53975">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41" name="Grafik 40">
            <a:extLst>
              <a:ext uri="{FF2B5EF4-FFF2-40B4-BE49-F238E27FC236}">
                <a16:creationId xmlns:a16="http://schemas.microsoft.com/office/drawing/2014/main" id="{D4E93A49-74A1-48D4-B2B5-C1EFE7E57566}"/>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1097280" y="3817051"/>
            <a:ext cx="6156421" cy="3040949"/>
          </a:xfrm>
          <a:prstGeom prst="rect">
            <a:avLst/>
          </a:prstGeom>
        </p:spPr>
      </p:pic>
      <p:cxnSp>
        <p:nvCxnSpPr>
          <p:cNvPr id="45" name="Gerader Verbinder 44">
            <a:extLst>
              <a:ext uri="{FF2B5EF4-FFF2-40B4-BE49-F238E27FC236}">
                <a16:creationId xmlns:a16="http://schemas.microsoft.com/office/drawing/2014/main" id="{DB906922-6DE0-441A-875F-ECCF7DFE92D2}"/>
              </a:ext>
            </a:extLst>
          </p:cNvPr>
          <p:cNvCxnSpPr>
            <a:cxnSpLocks/>
          </p:cNvCxnSpPr>
          <p:nvPr/>
        </p:nvCxnSpPr>
        <p:spPr>
          <a:xfrm>
            <a:off x="6096000" y="3817051"/>
            <a:ext cx="0" cy="2825049"/>
          </a:xfrm>
          <a:prstGeom prst="line">
            <a:avLst/>
          </a:prstGeom>
          <a:ln w="31750"/>
        </p:spPr>
        <p:style>
          <a:lnRef idx="1">
            <a:schemeClr val="accent2"/>
          </a:lnRef>
          <a:fillRef idx="0">
            <a:schemeClr val="accent2"/>
          </a:fillRef>
          <a:effectRef idx="0">
            <a:schemeClr val="accent2"/>
          </a:effectRef>
          <a:fontRef idx="minor">
            <a:schemeClr val="tx1"/>
          </a:fontRef>
        </p:style>
      </p:cxnSp>
      <p:cxnSp>
        <p:nvCxnSpPr>
          <p:cNvPr id="48" name="Gerader Verbinder 47">
            <a:extLst>
              <a:ext uri="{FF2B5EF4-FFF2-40B4-BE49-F238E27FC236}">
                <a16:creationId xmlns:a16="http://schemas.microsoft.com/office/drawing/2014/main" id="{7B8CEE24-E908-41ED-ABC5-DDD75360A735}"/>
              </a:ext>
            </a:extLst>
          </p:cNvPr>
          <p:cNvCxnSpPr>
            <a:cxnSpLocks/>
          </p:cNvCxnSpPr>
          <p:nvPr/>
        </p:nvCxnSpPr>
        <p:spPr>
          <a:xfrm flipH="1">
            <a:off x="5511295" y="4346917"/>
            <a:ext cx="1086453" cy="1901483"/>
          </a:xfrm>
          <a:prstGeom prst="line">
            <a:avLst/>
          </a:prstGeom>
          <a:ln w="317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0" name="Gerade Verbindung mit Pfeil 49">
            <a:extLst>
              <a:ext uri="{FF2B5EF4-FFF2-40B4-BE49-F238E27FC236}">
                <a16:creationId xmlns:a16="http://schemas.microsoft.com/office/drawing/2014/main" id="{E5A0D000-6885-4844-8143-238B42B16F97}"/>
              </a:ext>
            </a:extLst>
          </p:cNvPr>
          <p:cNvCxnSpPr/>
          <p:nvPr/>
        </p:nvCxnSpPr>
        <p:spPr>
          <a:xfrm flipH="1">
            <a:off x="6307924" y="3319975"/>
            <a:ext cx="945777" cy="1026942"/>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Gerade Verbindung mit Pfeil 51">
            <a:extLst>
              <a:ext uri="{FF2B5EF4-FFF2-40B4-BE49-F238E27FC236}">
                <a16:creationId xmlns:a16="http://schemas.microsoft.com/office/drawing/2014/main" id="{5013A4D9-7A03-4EDB-8A70-DFFD35EFAF36}"/>
              </a:ext>
            </a:extLst>
          </p:cNvPr>
          <p:cNvCxnSpPr>
            <a:cxnSpLocks/>
          </p:cNvCxnSpPr>
          <p:nvPr/>
        </p:nvCxnSpPr>
        <p:spPr>
          <a:xfrm flipV="1">
            <a:off x="5338657" y="6032500"/>
            <a:ext cx="611977" cy="961471"/>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030" name="Audio 1029">
            <a:hlinkClick r:id="" action="ppaction://media"/>
            <a:extLst>
              <a:ext uri="{FF2B5EF4-FFF2-40B4-BE49-F238E27FC236}">
                <a16:creationId xmlns:a16="http://schemas.microsoft.com/office/drawing/2014/main" id="{0DBD34BF-BA03-4C72-8D58-613A480663E3}"/>
              </a:ext>
            </a:extLst>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1306020789"/>
      </p:ext>
    </p:extLst>
  </p:cSld>
  <p:clrMapOvr>
    <a:masterClrMapping/>
  </p:clrMapOvr>
  <mc:AlternateContent xmlns:mc="http://schemas.openxmlformats.org/markup-compatibility/2006">
    <mc:Choice xmlns:p14="http://schemas.microsoft.com/office/powerpoint/2010/main" Requires="p14">
      <p:transition spd="slow" p14:dur="2000" advTm="95479"/>
    </mc:Choice>
    <mc:Fallback>
      <p:transition spd="slow" advTm="954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30"/>
                                        </p:tgtEl>
                                      </p:cBhvr>
                                    </p:cmd>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barn(inVertical)">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down)">
                                      <p:cBhvr>
                                        <p:cTn id="23" dur="500"/>
                                        <p:tgtEl>
                                          <p:spTgt spid="28"/>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wipe(down)">
                                      <p:cBhvr>
                                        <p:cTn id="33" dur="500"/>
                                        <p:tgtEl>
                                          <p:spTgt spid="33"/>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down)">
                                      <p:cBhvr>
                                        <p:cTn id="38" dur="500"/>
                                        <p:tgtEl>
                                          <p:spTgt spid="35"/>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1000"/>
                                        <p:tgtEl>
                                          <p:spTgt spid="41"/>
                                        </p:tgtEl>
                                      </p:cBhvr>
                                    </p:animEffect>
                                    <p:anim calcmode="lin" valueType="num">
                                      <p:cBhvr>
                                        <p:cTn id="44" dur="1000" fill="hold"/>
                                        <p:tgtEl>
                                          <p:spTgt spid="41"/>
                                        </p:tgtEl>
                                        <p:attrNameLst>
                                          <p:attrName>ppt_x</p:attrName>
                                        </p:attrNameLst>
                                      </p:cBhvr>
                                      <p:tavLst>
                                        <p:tav tm="0">
                                          <p:val>
                                            <p:strVal val="#ppt_x"/>
                                          </p:val>
                                        </p:tav>
                                        <p:tav tm="100000">
                                          <p:val>
                                            <p:strVal val="#ppt_x"/>
                                          </p:val>
                                        </p:tav>
                                      </p:tavLst>
                                    </p:anim>
                                    <p:anim calcmode="lin" valueType="num">
                                      <p:cBhvr>
                                        <p:cTn id="45"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wipe(down)">
                                      <p:cBhvr>
                                        <p:cTn id="50" dur="500"/>
                                        <p:tgtEl>
                                          <p:spTgt spid="48"/>
                                        </p:tgtEl>
                                      </p:cBhvr>
                                    </p:animEffect>
                                  </p:childTnLst>
                                </p:cTn>
                              </p:par>
                            </p:childTnLst>
                          </p:cTn>
                        </p:par>
                      </p:childTnLst>
                    </p:cTn>
                  </p:par>
                  <p:par>
                    <p:cTn id="51" fill="hold">
                      <p:stCondLst>
                        <p:cond delay="indefinite"/>
                      </p:stCondLst>
                      <p:childTnLst>
                        <p:par>
                          <p:cTn id="52" fill="hold">
                            <p:stCondLst>
                              <p:cond delay="0"/>
                            </p:stCondLst>
                            <p:childTnLst>
                              <p:par>
                                <p:cTn id="53" presetID="16" presetClass="entr" presetSubtype="21" fill="hold" nodeType="click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barn(inVertical)">
                                      <p:cBhvr>
                                        <p:cTn id="55" dur="500"/>
                                        <p:tgtEl>
                                          <p:spTgt spid="45"/>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nodeType="click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barn(inVertical)">
                                      <p:cBhvr>
                                        <p:cTn id="60" dur="500"/>
                                        <p:tgtEl>
                                          <p:spTgt spid="50"/>
                                        </p:tgtEl>
                                      </p:cBhvr>
                                    </p:animEffect>
                                  </p:childTnLst>
                                </p:cTn>
                              </p:par>
                            </p:childTnLst>
                          </p:cTn>
                        </p:par>
                      </p:childTnLst>
                    </p:cTn>
                  </p:par>
                  <p:par>
                    <p:cTn id="61" fill="hold">
                      <p:stCondLst>
                        <p:cond delay="indefinite"/>
                      </p:stCondLst>
                      <p:childTnLst>
                        <p:par>
                          <p:cTn id="62" fill="hold">
                            <p:stCondLst>
                              <p:cond delay="0"/>
                            </p:stCondLst>
                            <p:childTnLst>
                              <p:par>
                                <p:cTn id="63" presetID="16" presetClass="entr" presetSubtype="21" fill="hold" nodeType="clickEffect">
                                  <p:stCondLst>
                                    <p:cond delay="0"/>
                                  </p:stCondLst>
                                  <p:childTnLst>
                                    <p:set>
                                      <p:cBhvr>
                                        <p:cTn id="64" dur="1" fill="hold">
                                          <p:stCondLst>
                                            <p:cond delay="0"/>
                                          </p:stCondLst>
                                        </p:cTn>
                                        <p:tgtEl>
                                          <p:spTgt spid="52"/>
                                        </p:tgtEl>
                                        <p:attrNameLst>
                                          <p:attrName>style.visibility</p:attrName>
                                        </p:attrNameLst>
                                      </p:cBhvr>
                                      <p:to>
                                        <p:strVal val="visible"/>
                                      </p:to>
                                    </p:set>
                                    <p:animEffect transition="in" filter="barn(inVertical)">
                                      <p:cBhvr>
                                        <p:cTn id="65" dur="500"/>
                                        <p:tgtEl>
                                          <p:spTgt spid="52"/>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3"/>
                                        </p:tgtEl>
                                        <p:attrNameLst>
                                          <p:attrName>style.visibility</p:attrName>
                                        </p:attrNameLst>
                                      </p:cBhvr>
                                      <p:to>
                                        <p:strVal val="visible"/>
                                      </p:to>
                                    </p:set>
                                    <p:anim calcmode="lin" valueType="num">
                                      <p:cBhvr additive="base">
                                        <p:cTn id="70" dur="500" fill="hold"/>
                                        <p:tgtEl>
                                          <p:spTgt spid="3"/>
                                        </p:tgtEl>
                                        <p:attrNameLst>
                                          <p:attrName>ppt_x</p:attrName>
                                        </p:attrNameLst>
                                      </p:cBhvr>
                                      <p:tavLst>
                                        <p:tav tm="0">
                                          <p:val>
                                            <p:strVal val="#ppt_x"/>
                                          </p:val>
                                        </p:tav>
                                        <p:tav tm="100000">
                                          <p:val>
                                            <p:strVal val="#ppt_x"/>
                                          </p:val>
                                        </p:tav>
                                      </p:tavLst>
                                    </p:anim>
                                    <p:anim calcmode="lin" valueType="num">
                                      <p:cBhvr additive="base">
                                        <p:cTn id="7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2" fill="hold" display="0">
                  <p:stCondLst>
                    <p:cond delay="indefinite"/>
                  </p:stCondLst>
                  <p:endCondLst>
                    <p:cond evt="onStopAudio" delay="0">
                      <p:tgtEl>
                        <p:sldTgt/>
                      </p:tgtEl>
                    </p:cond>
                  </p:endCondLst>
                </p:cTn>
                <p:tgtEl>
                  <p:spTgt spid="1030"/>
                </p:tgtEl>
              </p:cMediaNode>
            </p:audio>
          </p:childTnLst>
        </p:cTn>
      </p:par>
    </p:tnLst>
    <p:bldLst>
      <p:bldP spid="2" grpId="0" animBg="1"/>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crollen: horizontal 2">
            <a:extLst>
              <a:ext uri="{FF2B5EF4-FFF2-40B4-BE49-F238E27FC236}">
                <a16:creationId xmlns:a16="http://schemas.microsoft.com/office/drawing/2014/main" id="{20D1B547-D889-468E-BD2F-85D802FA8992}"/>
              </a:ext>
            </a:extLst>
          </p:cNvPr>
          <p:cNvSpPr/>
          <p:nvPr/>
        </p:nvSpPr>
        <p:spPr>
          <a:xfrm>
            <a:off x="3776869" y="0"/>
            <a:ext cx="3869635" cy="1550504"/>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b="1" dirty="0">
                <a:solidFill>
                  <a:srgbClr val="FFFF00"/>
                </a:solidFill>
              </a:rPr>
              <a:t>كيف تحدث الفصول</a:t>
            </a:r>
            <a:endParaRPr lang="de-AT" b="1" dirty="0">
              <a:solidFill>
                <a:srgbClr val="FFFF00"/>
              </a:solidFill>
            </a:endParaRPr>
          </a:p>
          <a:p>
            <a:pPr algn="ctr"/>
            <a:r>
              <a:rPr lang="de-AT" b="1" dirty="0">
                <a:solidFill>
                  <a:srgbClr val="FFFF00"/>
                </a:solidFill>
              </a:rPr>
              <a:t>Die Jahreszeiten</a:t>
            </a:r>
            <a:r>
              <a:rPr lang="ar-SY" b="1" dirty="0">
                <a:solidFill>
                  <a:srgbClr val="FFFF00"/>
                </a:solidFill>
              </a:rPr>
              <a:t> </a:t>
            </a:r>
            <a:endParaRPr lang="de-AT" b="1" dirty="0">
              <a:solidFill>
                <a:srgbClr val="FFFF00"/>
              </a:solidFill>
            </a:endParaRPr>
          </a:p>
        </p:txBody>
      </p:sp>
      <p:pic>
        <p:nvPicPr>
          <p:cNvPr id="22" name="Grafik 21">
            <a:extLst>
              <a:ext uri="{FF2B5EF4-FFF2-40B4-BE49-F238E27FC236}">
                <a16:creationId xmlns:a16="http://schemas.microsoft.com/office/drawing/2014/main" id="{166AC047-6856-458C-9DC7-E62702C17CC0}"/>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1266092" y="1567629"/>
            <a:ext cx="9282835" cy="4903831"/>
          </a:xfrm>
          <a:prstGeom prst="rect">
            <a:avLst/>
          </a:prstGeom>
        </p:spPr>
      </p:pic>
      <p:sp>
        <p:nvSpPr>
          <p:cNvPr id="23" name="Textfeld 22">
            <a:extLst>
              <a:ext uri="{FF2B5EF4-FFF2-40B4-BE49-F238E27FC236}">
                <a16:creationId xmlns:a16="http://schemas.microsoft.com/office/drawing/2014/main" id="{4118456D-3B76-43ED-B704-425A69B48A9C}"/>
              </a:ext>
            </a:extLst>
          </p:cNvPr>
          <p:cNvSpPr txBox="1"/>
          <p:nvPr/>
        </p:nvSpPr>
        <p:spPr>
          <a:xfrm>
            <a:off x="2207847" y="5829395"/>
            <a:ext cx="6477870" cy="230832"/>
          </a:xfrm>
          <a:prstGeom prst="rect">
            <a:avLst/>
          </a:prstGeom>
          <a:noFill/>
        </p:spPr>
        <p:txBody>
          <a:bodyPr wrap="square" rtlCol="0">
            <a:spAutoFit/>
          </a:bodyPr>
          <a:lstStyle/>
          <a:p>
            <a:r>
              <a:rPr lang="de-AT" sz="900"/>
              <a:t>"</a:t>
            </a:r>
            <a:r>
              <a:rPr lang="de-AT" sz="900">
                <a:hlinkClick r:id="rId6" tooltip="http://nl.wikipedia.org/wiki/tijdsvereffening"/>
              </a:rPr>
              <a:t>Dieses Foto</a:t>
            </a:r>
            <a:r>
              <a:rPr lang="de-AT" sz="900"/>
              <a:t>" von Unbekannter Autor ist lizenziert gemäß </a:t>
            </a:r>
            <a:r>
              <a:rPr lang="de-AT" sz="900">
                <a:hlinkClick r:id="rId7" tooltip="https://creativecommons.org/licenses/by-sa/3.0/"/>
              </a:rPr>
              <a:t>CC BY-SA</a:t>
            </a:r>
            <a:endParaRPr lang="de-AT" sz="900"/>
          </a:p>
        </p:txBody>
      </p:sp>
      <p:pic>
        <p:nvPicPr>
          <p:cNvPr id="27" name="Audio 26">
            <a:hlinkClick r:id="" action="ppaction://media"/>
            <a:extLst>
              <a:ext uri="{FF2B5EF4-FFF2-40B4-BE49-F238E27FC236}">
                <a16:creationId xmlns:a16="http://schemas.microsoft.com/office/drawing/2014/main" id="{115C28DB-00DA-4C0D-8326-126A56F826FF}"/>
              </a:ext>
            </a:extLst>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210527837"/>
      </p:ext>
    </p:extLst>
  </p:cSld>
  <p:clrMapOvr>
    <a:masterClrMapping/>
  </p:clrMapOvr>
  <mc:AlternateContent xmlns:mc="http://schemas.openxmlformats.org/markup-compatibility/2006">
    <mc:Choice xmlns:p14="http://schemas.microsoft.com/office/powerpoint/2010/main" Requires="p14">
      <p:transition spd="slow" p14:dur="2000" advTm="23644"/>
    </mc:Choice>
    <mc:Fallback>
      <p:transition spd="slow" advTm="236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7"/>
                                        </p:tgtEl>
                                      </p:cBhvr>
                                    </p:cmd>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7" fill="hold" display="0">
                  <p:stCondLst>
                    <p:cond delay="indefinite"/>
                  </p:stCondLst>
                  <p:endCondLst>
                    <p:cond evt="onStopAudio" delay="0">
                      <p:tgtEl>
                        <p:sldTgt/>
                      </p:tgtEl>
                    </p:cond>
                  </p:endCondLst>
                </p:cTn>
                <p:tgtEl>
                  <p:spTgt spid="27"/>
                </p:tgtEl>
              </p:cMediaNode>
            </p:audio>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xplosion: 14 Zacken 4">
            <a:extLst>
              <a:ext uri="{FF2B5EF4-FFF2-40B4-BE49-F238E27FC236}">
                <a16:creationId xmlns:a16="http://schemas.microsoft.com/office/drawing/2014/main" id="{C66A3717-28E4-44AD-B81F-2171DB4BC34A}"/>
              </a:ext>
            </a:extLst>
          </p:cNvPr>
          <p:cNvSpPr/>
          <p:nvPr/>
        </p:nvSpPr>
        <p:spPr>
          <a:xfrm>
            <a:off x="1126434" y="182880"/>
            <a:ext cx="10018643" cy="6217920"/>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b="1" dirty="0">
                <a:solidFill>
                  <a:srgbClr val="FFFF00"/>
                </a:solidFill>
              </a:rPr>
              <a:t>1-تحدث الفصول نتيجة دوران الأرض حول الشمس وتستغرق 365,256 يوم </a:t>
            </a:r>
          </a:p>
          <a:p>
            <a:pPr algn="ctr"/>
            <a:r>
              <a:rPr lang="ar-SY" b="1" dirty="0">
                <a:solidFill>
                  <a:srgbClr val="FFFF00"/>
                </a:solidFill>
              </a:rPr>
              <a:t>2-في النصف الأول من السنة يصبح القسم الشمالي من الكرة الأرضية حارا أكثر من القسم الجنوبي </a:t>
            </a:r>
          </a:p>
          <a:p>
            <a:pPr algn="ctr"/>
            <a:r>
              <a:rPr lang="ar-SY" b="1" dirty="0">
                <a:solidFill>
                  <a:srgbClr val="FFFF00"/>
                </a:solidFill>
              </a:rPr>
              <a:t>3-نتيجة كروية الأرض فإن أشعة الشمس تسقط على سطح الأرض بزوايا مختلفة وبالتالي تتكون مناطق مختلفة في المناخ مثلا القطب يكون بارد أما خط الاستواء فيكون حار وبسبب طول النهار أو قصره نمو للنباتات مختلف وتكون اختلافات الفصول قاسية عند خط الاستواء أكثر منها في أوروبا مثلا</a:t>
            </a:r>
            <a:endParaRPr lang="de-AT" b="1" dirty="0">
              <a:solidFill>
                <a:srgbClr val="FFFF00"/>
              </a:solidFill>
            </a:endParaRPr>
          </a:p>
        </p:txBody>
      </p:sp>
      <p:pic>
        <p:nvPicPr>
          <p:cNvPr id="15" name="Audio 14">
            <a:hlinkClick r:id="" action="ppaction://media"/>
            <a:extLst>
              <a:ext uri="{FF2B5EF4-FFF2-40B4-BE49-F238E27FC236}">
                <a16:creationId xmlns:a16="http://schemas.microsoft.com/office/drawing/2014/main" id="{ABEED469-D4E9-4030-BEE1-2D7CCDF07D11}"/>
              </a:ext>
            </a:extLst>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1996327840"/>
      </p:ext>
    </p:extLst>
  </p:cSld>
  <p:clrMapOvr>
    <a:masterClrMapping/>
  </p:clrMapOvr>
  <mc:AlternateContent xmlns:mc="http://schemas.openxmlformats.org/markup-compatibility/2006">
    <mc:Choice xmlns:p14="http://schemas.microsoft.com/office/powerpoint/2010/main" Requires="p14">
      <p:transition spd="slow" p14:dur="2000" advTm="61088"/>
    </mc:Choice>
    <mc:Fallback>
      <p:transition spd="slow" advTm="610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3" fill="hold" display="0">
                  <p:stCondLst>
                    <p:cond delay="indefinite"/>
                  </p:stCondLst>
                  <p:endCondLst>
                    <p:cond evt="onStopAudio" delay="0">
                      <p:tgtEl>
                        <p:sldTgt/>
                      </p:tgtEl>
                    </p:cond>
                  </p:endCondLst>
                </p:cTn>
                <p:tgtEl>
                  <p:spTgt spid="15"/>
                </p:tgtEl>
              </p:cMediaNode>
            </p:audio>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D4C327-F888-4C16-9DDD-E80CE04A3E2D}"/>
              </a:ext>
            </a:extLst>
          </p:cNvPr>
          <p:cNvSpPr>
            <a:spLocks noGrp="1"/>
          </p:cNvSpPr>
          <p:nvPr>
            <p:ph type="title"/>
          </p:nvPr>
        </p:nvSpPr>
        <p:spPr/>
        <p:txBody>
          <a:bodyPr/>
          <a:lstStyle/>
          <a:p>
            <a:pPr algn="ctr"/>
            <a:r>
              <a:rPr lang="ar-SY" dirty="0"/>
              <a:t>كيف تؤثر طاقة الشمس على نمو النباتات</a:t>
            </a:r>
            <a:br>
              <a:rPr lang="ar-SY" dirty="0"/>
            </a:br>
            <a:r>
              <a:rPr lang="de-AT" dirty="0"/>
              <a:t>Die Wirkungen der Sonnenenergie </a:t>
            </a:r>
            <a:r>
              <a:rPr lang="ar-SY" dirty="0"/>
              <a:t> </a:t>
            </a:r>
            <a:endParaRPr lang="de-AT" dirty="0"/>
          </a:p>
        </p:txBody>
      </p:sp>
      <p:sp>
        <p:nvSpPr>
          <p:cNvPr id="3" name="Inhaltsplatzhalter 2">
            <a:extLst>
              <a:ext uri="{FF2B5EF4-FFF2-40B4-BE49-F238E27FC236}">
                <a16:creationId xmlns:a16="http://schemas.microsoft.com/office/drawing/2014/main" id="{B7F2994C-CC1F-49C0-B9F7-8FDD58C4937D}"/>
              </a:ext>
            </a:extLst>
          </p:cNvPr>
          <p:cNvSpPr>
            <a:spLocks noGrp="1"/>
          </p:cNvSpPr>
          <p:nvPr>
            <p:ph idx="1"/>
          </p:nvPr>
        </p:nvSpPr>
        <p:spPr/>
        <p:txBody>
          <a:bodyPr/>
          <a:lstStyle/>
          <a:p>
            <a:pPr algn="r"/>
            <a:r>
              <a:rPr lang="ar-SY" dirty="0"/>
              <a:t>تأخذ الأرض الطاقة من الشمس على شكلين رئيسين : طاقة حرارية وطاقة ضوئية</a:t>
            </a:r>
          </a:p>
          <a:p>
            <a:pPr algn="r"/>
            <a:r>
              <a:rPr lang="ar-SY" dirty="0"/>
              <a:t>تستطيع النباتات اختزان الطاقة الضوئية والحرارية وتقوم بتحويلها عن طريق عملية التركيب الضوئي الى مركب اليخضور وتطلق غاز الاوكسجين وتستهلك غاز ثنائي أكسيد الكربون وهذا يساعد النباتات على التكاثر وزيادة حجمها اما في فصل الشتاء فتكون كمية الطاقة غير كافية لتكاثر النباتات ولذلك يتوقف نمو النبات تقريبا في الشتاء</a:t>
            </a:r>
            <a:endParaRPr lang="de-AT" dirty="0"/>
          </a:p>
        </p:txBody>
      </p:sp>
      <p:sp>
        <p:nvSpPr>
          <p:cNvPr id="6" name="Textfeld 5">
            <a:extLst>
              <a:ext uri="{FF2B5EF4-FFF2-40B4-BE49-F238E27FC236}">
                <a16:creationId xmlns:a16="http://schemas.microsoft.com/office/drawing/2014/main" id="{E0FDA84D-F4E3-4ED7-BDF5-1EBDCF50B499}"/>
              </a:ext>
            </a:extLst>
          </p:cNvPr>
          <p:cNvSpPr txBox="1"/>
          <p:nvPr/>
        </p:nvSpPr>
        <p:spPr>
          <a:xfrm>
            <a:off x="838200" y="7353206"/>
            <a:ext cx="10624930" cy="230832"/>
          </a:xfrm>
          <a:prstGeom prst="rect">
            <a:avLst/>
          </a:prstGeom>
          <a:noFill/>
        </p:spPr>
        <p:txBody>
          <a:bodyPr wrap="square" rtlCol="0">
            <a:spAutoFit/>
          </a:bodyPr>
          <a:lstStyle/>
          <a:p>
            <a:r>
              <a:rPr lang="de-AT" sz="900"/>
              <a:t>"</a:t>
            </a:r>
            <a:r>
              <a:rPr lang="de-AT" sz="900">
                <a:hlinkClick r:id="rId5" tooltip="https://sr.wiktionary.org/wiki/%D9%81%D9%8E%D8%B5%D9%92%D9%84%D9%8C"/>
              </a:rPr>
              <a:t>Dieses Foto</a:t>
            </a:r>
            <a:r>
              <a:rPr lang="de-AT" sz="900"/>
              <a:t>" von Unbekannter Autor ist lizenziert gemäß </a:t>
            </a:r>
            <a:r>
              <a:rPr lang="de-AT" sz="900">
                <a:hlinkClick r:id="rId6" tooltip="https://creativecommons.org/licenses/by-sa/3.0/"/>
              </a:rPr>
              <a:t>CC BY-SA</a:t>
            </a:r>
            <a:endParaRPr lang="de-AT" sz="900"/>
          </a:p>
        </p:txBody>
      </p:sp>
      <p:sp>
        <p:nvSpPr>
          <p:cNvPr id="10" name="Textfeld 9">
            <a:extLst>
              <a:ext uri="{FF2B5EF4-FFF2-40B4-BE49-F238E27FC236}">
                <a16:creationId xmlns:a16="http://schemas.microsoft.com/office/drawing/2014/main" id="{D962A12D-8CBF-44D0-A0DC-0EE3528A6A0A}"/>
              </a:ext>
            </a:extLst>
          </p:cNvPr>
          <p:cNvSpPr txBox="1"/>
          <p:nvPr/>
        </p:nvSpPr>
        <p:spPr>
          <a:xfrm>
            <a:off x="1782792" y="6858000"/>
            <a:ext cx="8626415" cy="230832"/>
          </a:xfrm>
          <a:prstGeom prst="rect">
            <a:avLst/>
          </a:prstGeom>
          <a:noFill/>
        </p:spPr>
        <p:txBody>
          <a:bodyPr wrap="square" rtlCol="0">
            <a:spAutoFit/>
          </a:bodyPr>
          <a:lstStyle/>
          <a:p>
            <a:r>
              <a:rPr lang="de-AT" sz="900"/>
              <a:t>"</a:t>
            </a:r>
            <a:r>
              <a:rPr lang="de-AT" sz="900">
                <a:hlinkClick r:id="rId7" tooltip="http://perierga.gr/2016/07/%CE%AD%CE%BD%CE%B1%CF%82-%CE%B4%CF%81%CF%8C%CE%BC%CE%BF%CF%82-%CF%84%CE%AD%CF%83%CF%83%CE%B5%CF%81%CE%B9%CF%82-%CE%B5%CF%80%CE%BF%CF%87%CE%AD%CF%82/"/>
              </a:rPr>
              <a:t>Dieses Foto</a:t>
            </a:r>
            <a:r>
              <a:rPr lang="de-AT" sz="900"/>
              <a:t>" von Unbekannter Autor ist lizenziert gemäß </a:t>
            </a:r>
            <a:r>
              <a:rPr lang="de-AT" sz="900">
                <a:hlinkClick r:id="rId8" tooltip="https://creativecommons.org/licenses/by-nd/3.0/"/>
              </a:rPr>
              <a:t>CC BY-ND</a:t>
            </a:r>
            <a:endParaRPr lang="de-AT" sz="900"/>
          </a:p>
        </p:txBody>
      </p:sp>
      <p:pic>
        <p:nvPicPr>
          <p:cNvPr id="19" name="Grafik 18">
            <a:extLst>
              <a:ext uri="{FF2B5EF4-FFF2-40B4-BE49-F238E27FC236}">
                <a16:creationId xmlns:a16="http://schemas.microsoft.com/office/drawing/2014/main" id="{3EAB5E59-1489-420A-9627-597A68BC1C23}"/>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1243642" y="3967089"/>
            <a:ext cx="10110158" cy="2890910"/>
          </a:xfrm>
          <a:prstGeom prst="rect">
            <a:avLst/>
          </a:prstGeom>
        </p:spPr>
      </p:pic>
      <p:sp>
        <p:nvSpPr>
          <p:cNvPr id="20" name="Textfeld 19">
            <a:extLst>
              <a:ext uri="{FF2B5EF4-FFF2-40B4-BE49-F238E27FC236}">
                <a16:creationId xmlns:a16="http://schemas.microsoft.com/office/drawing/2014/main" id="{31B1DC94-45B3-4FFC-8329-1A3C40D71701}"/>
              </a:ext>
            </a:extLst>
          </p:cNvPr>
          <p:cNvSpPr txBox="1"/>
          <p:nvPr/>
        </p:nvSpPr>
        <p:spPr>
          <a:xfrm>
            <a:off x="1243641" y="6858000"/>
            <a:ext cx="9704717" cy="230832"/>
          </a:xfrm>
          <a:prstGeom prst="rect">
            <a:avLst/>
          </a:prstGeom>
          <a:noFill/>
        </p:spPr>
        <p:txBody>
          <a:bodyPr wrap="square" rtlCol="0">
            <a:spAutoFit/>
          </a:bodyPr>
          <a:lstStyle/>
          <a:p>
            <a:r>
              <a:rPr lang="de-AT" sz="900"/>
              <a:t>"</a:t>
            </a:r>
            <a:r>
              <a:rPr lang="de-AT" sz="900">
                <a:hlinkClick r:id="rId10" tooltip="https://en.wikipedia.org/wiki/Season"/>
              </a:rPr>
              <a:t>Dieses Foto</a:t>
            </a:r>
            <a:r>
              <a:rPr lang="de-AT" sz="900"/>
              <a:t>" von Unbekannter Autor ist lizenziert gemäß </a:t>
            </a:r>
            <a:r>
              <a:rPr lang="de-AT" sz="900">
                <a:hlinkClick r:id="rId6" tooltip="https://creativecommons.org/licenses/by-sa/3.0/"/>
              </a:rPr>
              <a:t>CC BY-SA</a:t>
            </a:r>
            <a:endParaRPr lang="de-AT" sz="900"/>
          </a:p>
        </p:txBody>
      </p:sp>
      <p:pic>
        <p:nvPicPr>
          <p:cNvPr id="23" name="Audio 22">
            <a:hlinkClick r:id="" action="ppaction://media"/>
            <a:extLst>
              <a:ext uri="{FF2B5EF4-FFF2-40B4-BE49-F238E27FC236}">
                <a16:creationId xmlns:a16="http://schemas.microsoft.com/office/drawing/2014/main" id="{A846A9C1-A2EA-4A87-A257-5444105179FC}"/>
              </a:ext>
            </a:extLst>
          </p:cNvPr>
          <p:cNvPicPr>
            <a:picLocks noChangeAspect="1"/>
          </p:cNvPicPr>
          <p:nvPr>
            <a:audioFile r:link="rId3"/>
            <p:extLst>
              <p:ext uri="{DAA4B4D4-6D71-4841-9C94-3DE7FCFB9230}">
                <p14:media xmlns:p14="http://schemas.microsoft.com/office/powerpoint/2010/main" r:embed="rId2"/>
              </p:ext>
            </p:extLst>
          </p:nvPr>
        </p:nvPicPr>
        <p:blipFill>
          <a:blip r:embed="rId11"/>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512476948"/>
      </p:ext>
    </p:extLst>
  </p:cSld>
  <p:clrMapOvr>
    <a:masterClrMapping/>
  </p:clrMapOvr>
  <mc:AlternateContent xmlns:mc="http://schemas.openxmlformats.org/markup-compatibility/2006">
    <mc:Choice xmlns:p14="http://schemas.microsoft.com/office/powerpoint/2010/main" Requires="p14">
      <p:transition spd="slow" p14:dur="2000" advTm="79808"/>
    </mc:Choice>
    <mc:Fallback>
      <p:transition spd="slow" advTm="798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3"/>
                                        </p:tgtEl>
                                      </p:cBhvr>
                                    </p:cmd>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1000"/>
                                        <p:tgtEl>
                                          <p:spTgt spid="3">
                                            <p:txEl>
                                              <p:pRg st="0" end="0"/>
                                            </p:txEl>
                                          </p:spTgt>
                                        </p:tgtEl>
                                      </p:cBhvr>
                                    </p:animEffect>
                                    <p:anim calcmode="lin" valueType="num">
                                      <p:cBhvr>
                                        <p:cTn id="1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1000"/>
                                        <p:tgtEl>
                                          <p:spTgt spid="3">
                                            <p:txEl>
                                              <p:pRg st="1" end="1"/>
                                            </p:txEl>
                                          </p:spTgt>
                                        </p:tgtEl>
                                      </p:cBhvr>
                                    </p:animEffect>
                                    <p:anim calcmode="lin" valueType="num">
                                      <p:cBhvr>
                                        <p:cTn id="2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4" fill="hold" display="0">
                  <p:stCondLst>
                    <p:cond delay="indefinite"/>
                  </p:stCondLst>
                  <p:endCondLst>
                    <p:cond evt="onStopAudio" delay="0">
                      <p:tgtEl>
                        <p:sldTgt/>
                      </p:tgtEl>
                    </p:cond>
                  </p:endCondLst>
                </p:cTn>
                <p:tgtEl>
                  <p:spTgt spid="23"/>
                </p:tgtEl>
              </p:cMediaNode>
            </p:audio>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E7C1A-7057-481E-AB10-AEA1F4672DAA}"/>
              </a:ext>
            </a:extLst>
          </p:cNvPr>
          <p:cNvSpPr>
            <a:spLocks noGrp="1"/>
          </p:cNvSpPr>
          <p:nvPr>
            <p:ph type="title"/>
          </p:nvPr>
        </p:nvSpPr>
        <p:spPr>
          <a:xfrm>
            <a:off x="1209822" y="365125"/>
            <a:ext cx="10143978" cy="380463"/>
          </a:xfrm>
        </p:spPr>
        <p:txBody>
          <a:bodyPr>
            <a:normAutofit fontScale="90000"/>
          </a:bodyPr>
          <a:lstStyle/>
          <a:p>
            <a:r>
              <a:rPr lang="de-AT" dirty="0"/>
              <a:t>Verwendete Quellen und Bildquellen</a:t>
            </a:r>
          </a:p>
        </p:txBody>
      </p:sp>
      <p:sp>
        <p:nvSpPr>
          <p:cNvPr id="3" name="Inhaltsplatzhalter 2">
            <a:extLst>
              <a:ext uri="{FF2B5EF4-FFF2-40B4-BE49-F238E27FC236}">
                <a16:creationId xmlns:a16="http://schemas.microsoft.com/office/drawing/2014/main" id="{5CF9B75C-D880-4497-A05D-19653A55AF16}"/>
              </a:ext>
            </a:extLst>
          </p:cNvPr>
          <p:cNvSpPr>
            <a:spLocks noGrp="1"/>
          </p:cNvSpPr>
          <p:nvPr>
            <p:ph idx="1"/>
          </p:nvPr>
        </p:nvSpPr>
        <p:spPr>
          <a:xfrm>
            <a:off x="838200" y="1069145"/>
            <a:ext cx="10515600" cy="4364246"/>
          </a:xfrm>
        </p:spPr>
        <p:txBody>
          <a:bodyPr>
            <a:noAutofit/>
          </a:bodyPr>
          <a:lstStyle/>
          <a:p>
            <a:r>
              <a:rPr lang="de-AT" sz="1600" dirty="0">
                <a:hlinkClick r:id="rId5"/>
              </a:rPr>
              <a:t>https://userscontent2.emaze.com/images/006aaf63-2bad-4315-b540-735f6c812090/0ceace3ce4eac80fc8292dce245b99eb.png</a:t>
            </a:r>
            <a:endParaRPr lang="ar-SY" sz="1600" dirty="0"/>
          </a:p>
          <a:p>
            <a:r>
              <a:rPr lang="de-AT" sz="1600" dirty="0">
                <a:hlinkClick r:id="rId6"/>
              </a:rPr>
              <a:t>https://upload.wikimedia.org/wikipedia/commons/thumb/8/8b/North_season.jpg/470px-North_season.jpg</a:t>
            </a:r>
            <a:endParaRPr lang="ar-SY" sz="1600" dirty="0"/>
          </a:p>
          <a:p>
            <a:r>
              <a:rPr lang="de-AT" sz="1600" dirty="0">
                <a:hlinkClick r:id="rId7"/>
              </a:rPr>
              <a:t>https://upload.wikimedia.org/wikipedia/commons/thumb/8/8b/North_season.jpg/450px-North_season.jpg</a:t>
            </a:r>
            <a:endParaRPr lang="ar-SY" sz="1600" dirty="0"/>
          </a:p>
          <a:p>
            <a:r>
              <a:rPr lang="de-AT" sz="1600" dirty="0">
                <a:hlinkClick r:id="rId8"/>
              </a:rPr>
              <a:t>https://upload.wikimedia.org/wikipedia/commons/thumb/9/92/B%C3%A4ume_Jahreszeit_2013.jpg/1200px-B%C3%A4ume_Jahreszeit_2013.jpg</a:t>
            </a:r>
            <a:endParaRPr lang="ar-SY" sz="1600" dirty="0"/>
          </a:p>
          <a:p>
            <a:r>
              <a:rPr lang="de-AT" sz="1600" dirty="0"/>
              <a:t>Physik verstehen s B 3</a:t>
            </a:r>
          </a:p>
          <a:p>
            <a:r>
              <a:rPr lang="de-AT" sz="1600" dirty="0"/>
              <a:t>Schulbuchnummer 160103/ Redaktion Marion </a:t>
            </a:r>
            <a:r>
              <a:rPr lang="de-AT" sz="1600" dirty="0" err="1"/>
              <a:t>Reich,Wien</a:t>
            </a:r>
            <a:endParaRPr lang="ar-SY" sz="1600" dirty="0"/>
          </a:p>
          <a:p>
            <a:r>
              <a:rPr lang="de-AT" sz="1600" dirty="0"/>
              <a:t>Herstellung: </a:t>
            </a:r>
            <a:r>
              <a:rPr lang="de-AT" sz="1600" dirty="0" err="1"/>
              <a:t>Harad</a:t>
            </a:r>
            <a:r>
              <a:rPr lang="de-AT" sz="1600" dirty="0"/>
              <a:t> </a:t>
            </a:r>
            <a:r>
              <a:rPr lang="de-AT" sz="1600" dirty="0" err="1"/>
              <a:t>Waiss</a:t>
            </a:r>
            <a:r>
              <a:rPr lang="de-AT" sz="1600" dirty="0"/>
              <a:t>, Wien</a:t>
            </a:r>
          </a:p>
          <a:p>
            <a:r>
              <a:rPr lang="de-AT" sz="1600" dirty="0"/>
              <a:t>Umschlaggestaltung: </a:t>
            </a:r>
            <a:r>
              <a:rPr lang="de-AT" sz="1600" dirty="0" err="1"/>
              <a:t>Harad</a:t>
            </a:r>
            <a:r>
              <a:rPr lang="de-AT" sz="1600" dirty="0"/>
              <a:t> </a:t>
            </a:r>
            <a:r>
              <a:rPr lang="de-AT" sz="1600" dirty="0" err="1"/>
              <a:t>Waiss</a:t>
            </a:r>
            <a:r>
              <a:rPr lang="de-AT" sz="1600" dirty="0"/>
              <a:t>, Wie</a:t>
            </a:r>
          </a:p>
          <a:p>
            <a:r>
              <a:rPr lang="de-AT" sz="1600" dirty="0"/>
              <a:t>Druck: Ferdinand </a:t>
            </a:r>
            <a:r>
              <a:rPr lang="de-AT" sz="1600" dirty="0" err="1"/>
              <a:t>Bergr</a:t>
            </a:r>
            <a:r>
              <a:rPr lang="de-AT" sz="1600" dirty="0"/>
              <a:t> und </a:t>
            </a:r>
            <a:r>
              <a:rPr lang="de-AT" sz="1600" dirty="0" err="1"/>
              <a:t>Sähne</a:t>
            </a:r>
            <a:r>
              <a:rPr lang="de-AT" sz="1600" dirty="0"/>
              <a:t> </a:t>
            </a:r>
            <a:r>
              <a:rPr lang="de-AT" sz="1600" dirty="0" err="1"/>
              <a:t>Ges.m.b.h</a:t>
            </a:r>
            <a:r>
              <a:rPr lang="de-AT" sz="1600" dirty="0"/>
              <a:t>. Horn</a:t>
            </a:r>
          </a:p>
          <a:p>
            <a:r>
              <a:rPr lang="de-AT" sz="1600" dirty="0"/>
              <a:t>Seite 40, 41</a:t>
            </a:r>
          </a:p>
          <a:p>
            <a:r>
              <a:rPr lang="de-AT" sz="1600" dirty="0"/>
              <a:t>Vorbereitung: Abdal Kader Alaalden</a:t>
            </a:r>
          </a:p>
        </p:txBody>
      </p:sp>
      <p:pic>
        <p:nvPicPr>
          <p:cNvPr id="13" name="Audio 12">
            <a:hlinkClick r:id="" action="ppaction://media"/>
            <a:extLst>
              <a:ext uri="{FF2B5EF4-FFF2-40B4-BE49-F238E27FC236}">
                <a16:creationId xmlns:a16="http://schemas.microsoft.com/office/drawing/2014/main" id="{70234C4B-8DE3-428B-9D79-BD0484512D58}"/>
              </a:ext>
            </a:extLst>
          </p:cNvPr>
          <p:cNvPicPr>
            <a:picLocks noChangeAspect="1"/>
          </p:cNvPicPr>
          <p:nvPr>
            <a:audioFile r:link="rId3"/>
            <p:extLst>
              <p:ext uri="{DAA4B4D4-6D71-4841-9C94-3DE7FCFB9230}">
                <p14:media xmlns:p14="http://schemas.microsoft.com/office/powerpoint/2010/main" r:embed="rId2"/>
              </p:ext>
            </p:extLst>
          </p:nvPr>
        </p:nvPicPr>
        <p:blipFill>
          <a:blip r:embed="rId9"/>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1543126379"/>
      </p:ext>
    </p:extLst>
  </p:cSld>
  <p:clrMapOvr>
    <a:masterClrMapping/>
  </p:clrMapOvr>
  <mc:AlternateContent xmlns:mc="http://schemas.openxmlformats.org/markup-compatibility/2006">
    <mc:Choice xmlns:p14="http://schemas.microsoft.com/office/powerpoint/2010/main" Requires="p14">
      <p:transition spd="slow" p14:dur="2000" advTm="10803"/>
    </mc:Choice>
    <mc:Fallback>
      <p:transition spd="slow" advTm="108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additive="base">
                                        <p:cTn id="3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 calcmode="lin" valueType="num">
                                      <p:cBhvr additive="base">
                                        <p:cTn id="4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additive="base">
                                        <p:cTn id="4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 calcmode="lin" valueType="num">
                                      <p:cBhvr additive="base">
                                        <p:cTn id="5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3">
                                            <p:txEl>
                                              <p:pRg st="7" end="7"/>
                                            </p:txEl>
                                          </p:spTgt>
                                        </p:tgtEl>
                                        <p:attrNameLst>
                                          <p:attrName>style.visibility</p:attrName>
                                        </p:attrNameLst>
                                      </p:cBhvr>
                                      <p:to>
                                        <p:strVal val="visible"/>
                                      </p:to>
                                    </p:set>
                                    <p:anim calcmode="lin" valueType="num">
                                      <p:cBhvr additive="base">
                                        <p:cTn id="5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3">
                                            <p:txEl>
                                              <p:pRg st="8" end="8"/>
                                            </p:txEl>
                                          </p:spTgt>
                                        </p:tgtEl>
                                        <p:attrNameLst>
                                          <p:attrName>style.visibility</p:attrName>
                                        </p:attrNameLst>
                                      </p:cBhvr>
                                      <p:to>
                                        <p:strVal val="visible"/>
                                      </p:to>
                                    </p:set>
                                    <p:anim calcmode="lin" valueType="num">
                                      <p:cBhvr additive="base">
                                        <p:cTn id="6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3">
                                            <p:txEl>
                                              <p:pRg st="9" end="9"/>
                                            </p:txEl>
                                          </p:spTgt>
                                        </p:tgtEl>
                                        <p:attrNameLst>
                                          <p:attrName>style.visibility</p:attrName>
                                        </p:attrNameLst>
                                      </p:cBhvr>
                                      <p:to>
                                        <p:strVal val="visible"/>
                                      </p:to>
                                    </p:set>
                                    <p:anim calcmode="lin" valueType="num">
                                      <p:cBhvr additive="base">
                                        <p:cTn id="7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 calcmode="lin" valueType="num">
                                      <p:cBhvr additive="base">
                                        <p:cTn id="7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9" fill="hold" display="0">
                  <p:stCondLst>
                    <p:cond delay="indefinite"/>
                  </p:stCondLst>
                  <p:endCondLst>
                    <p:cond evt="onStopAudio" delay="0">
                      <p:tgtEl>
                        <p:sldTgt/>
                      </p:tgtEl>
                    </p:cond>
                  </p:endCondLst>
                </p:cTn>
                <p:tgtEl>
                  <p:spTgt spid="13"/>
                </p:tgtEl>
              </p:cMediaNode>
            </p:audio>
          </p:childTnLst>
        </p:cTn>
      </p:par>
    </p:tnLst>
    <p:bldLst>
      <p:bldP spid="2" grpId="0"/>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6.6|0.8|3.4"/>
</p:tagLst>
</file>

<file path=ppt/tags/tag2.xml><?xml version="1.0" encoding="utf-8"?>
<p:tagLst xmlns:a="http://schemas.openxmlformats.org/drawingml/2006/main" xmlns:r="http://schemas.openxmlformats.org/officeDocument/2006/relationships" xmlns:p="http://schemas.openxmlformats.org/presentationml/2006/main">
  <p:tag name="TIMING" val="|1.9"/>
</p:tagLst>
</file>

<file path=ppt/tags/tag3.xml><?xml version="1.0" encoding="utf-8"?>
<p:tagLst xmlns:a="http://schemas.openxmlformats.org/drawingml/2006/main" xmlns:r="http://schemas.openxmlformats.org/officeDocument/2006/relationships" xmlns:p="http://schemas.openxmlformats.org/presentationml/2006/main">
  <p:tag name="TIMING" val="|3.5|5.6|1.5|8.1|7.2|1.2|1.9|24.6|2.6|25.2|1.3|1.3"/>
</p:tagLst>
</file>

<file path=ppt/tags/tag4.xml><?xml version="1.0" encoding="utf-8"?>
<p:tagLst xmlns:a="http://schemas.openxmlformats.org/drawingml/2006/main" xmlns:r="http://schemas.openxmlformats.org/officeDocument/2006/relationships" xmlns:p="http://schemas.openxmlformats.org/presentationml/2006/main">
  <p:tag name="TIMING" val="|0.8|3.9"/>
</p:tagLst>
</file>

<file path=ppt/tags/tag5.xml><?xml version="1.0" encoding="utf-8"?>
<p:tagLst xmlns:a="http://schemas.openxmlformats.org/drawingml/2006/main" xmlns:r="http://schemas.openxmlformats.org/officeDocument/2006/relationships" xmlns:p="http://schemas.openxmlformats.org/presentationml/2006/main">
  <p:tag name="TIMING" val="|1.1"/>
</p:tagLst>
</file>

<file path=ppt/tags/tag6.xml><?xml version="1.0" encoding="utf-8"?>
<p:tagLst xmlns:a="http://schemas.openxmlformats.org/drawingml/2006/main" xmlns:r="http://schemas.openxmlformats.org/officeDocument/2006/relationships" xmlns:p="http://schemas.openxmlformats.org/presentationml/2006/main">
  <p:tag name="TIMING" val="|0.6|10.7|11.1|47.7"/>
</p:tagLst>
</file>

<file path=ppt/tags/tag7.xml><?xml version="1.0" encoding="utf-8"?>
<p:tagLst xmlns:a="http://schemas.openxmlformats.org/drawingml/2006/main" xmlns:r="http://schemas.openxmlformats.org/officeDocument/2006/relationships" xmlns:p="http://schemas.openxmlformats.org/presentationml/2006/main">
  <p:tag name="TIMING" val="|0.5|0.7|0.2|0.4|0.6|0.3|0.4|0.7|0.4|0.4|0.7|0.5"/>
</p:tagLst>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418</Words>
  <Application>Microsoft Office PowerPoint</Application>
  <PresentationFormat>Breitbild</PresentationFormat>
  <Paragraphs>33</Paragraphs>
  <Slides>7</Slides>
  <Notes>0</Notes>
  <HiddenSlides>0</HiddenSlides>
  <MMClips>7</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7</vt:i4>
      </vt:variant>
    </vt:vector>
  </HeadingPairs>
  <TitlesOfParts>
    <vt:vector size="12" baseType="lpstr">
      <vt:lpstr>Arial</vt:lpstr>
      <vt:lpstr>Avenir Roman</vt:lpstr>
      <vt:lpstr>Calibri</vt:lpstr>
      <vt:lpstr>Calibri Light</vt:lpstr>
      <vt:lpstr>Office</vt:lpstr>
      <vt:lpstr> </vt:lpstr>
      <vt:lpstr>الشمس مصدر الضوء وسبب الحياة Die Sonne - Lichtquelle</vt:lpstr>
      <vt:lpstr>PowerPoint-Präsentation</vt:lpstr>
      <vt:lpstr>PowerPoint-Präsentation</vt:lpstr>
      <vt:lpstr>PowerPoint-Präsentation</vt:lpstr>
      <vt:lpstr>كيف تؤثر طاقة الشمس على نمو النباتات Die Wirkungen der Sonnenenergie  </vt:lpstr>
      <vt:lpstr>Verwendete Quellen und Bildquellen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تغير ضغط الهواء وتشكل الرياح Luftdruckunterschiede und Wind</dc:title>
  <dc:creator>Alaalden</dc:creator>
  <cp:lastModifiedBy>Alaalden</cp:lastModifiedBy>
  <cp:revision>49</cp:revision>
  <dcterms:created xsi:type="dcterms:W3CDTF">2020-06-22T11:44:14Z</dcterms:created>
  <dcterms:modified xsi:type="dcterms:W3CDTF">2020-06-25T21:30:14Z</dcterms:modified>
</cp:coreProperties>
</file>