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277" r:id="rId3"/>
    <p:sldId id="256" r:id="rId4"/>
    <p:sldId id="278" r:id="rId5"/>
    <p:sldId id="257" r:id="rId6"/>
    <p:sldId id="279" r:id="rId7"/>
    <p:sldId id="258" r:id="rId8"/>
    <p:sldId id="291" r:id="rId9"/>
    <p:sldId id="263" r:id="rId10"/>
    <p:sldId id="286" r:id="rId11"/>
    <p:sldId id="265" r:id="rId12"/>
    <p:sldId id="293" r:id="rId13"/>
    <p:sldId id="259" r:id="rId14"/>
    <p:sldId id="294" r:id="rId15"/>
    <p:sldId id="266" r:id="rId16"/>
    <p:sldId id="295" r:id="rId17"/>
    <p:sldId id="275" r:id="rId18"/>
    <p:sldId id="296" r:id="rId19"/>
    <p:sldId id="260" r:id="rId20"/>
    <p:sldId id="264" r:id="rId21"/>
    <p:sldId id="267" r:id="rId22"/>
    <p:sldId id="281" r:id="rId23"/>
    <p:sldId id="268" r:id="rId24"/>
    <p:sldId id="297" r:id="rId25"/>
    <p:sldId id="269" r:id="rId26"/>
    <p:sldId id="282" r:id="rId27"/>
    <p:sldId id="270" r:id="rId28"/>
    <p:sldId id="298" r:id="rId29"/>
    <p:sldId id="272" r:id="rId30"/>
    <p:sldId id="283" r:id="rId31"/>
    <p:sldId id="303" r:id="rId32"/>
    <p:sldId id="304" r:id="rId33"/>
    <p:sldId id="261" r:id="rId34"/>
    <p:sldId id="299" r:id="rId35"/>
    <p:sldId id="273" r:id="rId36"/>
    <p:sldId id="300" r:id="rId37"/>
    <p:sldId id="276" r:id="rId38"/>
    <p:sldId id="301" r:id="rId39"/>
    <p:sldId id="271" r:id="rId40"/>
    <p:sldId id="302" r:id="rId41"/>
    <p:sldId id="262" r:id="rId42"/>
    <p:sldId id="284" r:id="rId43"/>
    <p:sldId id="274" r:id="rId44"/>
    <p:sldId id="285" r:id="rId4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105" d="100"/>
          <a:sy n="105" d="100"/>
        </p:scale>
        <p:origin x="75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EA121F-68B7-4F40-B3FF-61F307C9BD2D}" type="datetimeFigureOut">
              <a:rPr lang="de-AT" smtClean="0"/>
              <a:t>11.03.2025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5D01CE-1DA6-4771-99FD-C490C5E37C09}" type="slidenum">
              <a:rPr lang="de-AT" smtClean="0"/>
              <a:t>‹Nr.›</a:t>
            </a:fld>
            <a:endParaRPr lang="de-AT"/>
          </a:p>
        </p:txBody>
      </p:sp>
    </p:spTree>
    <p:extLst>
      <p:ext uri="{BB962C8B-B14F-4D97-AF65-F5344CB8AC3E}">
        <p14:creationId xmlns:p14="http://schemas.microsoft.com/office/powerpoint/2010/main" val="2261609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FD107A-BFEA-4A6F-83F8-D6AC88486A3A}"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4161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FD107A-BFEA-4A6F-83F8-D6AC88486A3A}"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7152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A0D4B6-46C4-7E1E-8DA7-637EC045B99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C6E3757C-C541-4B15-6029-0709DCC63E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7E7CEBAF-7029-5460-2CFE-79E8291294F2}"/>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C1ED6489-D20A-84CC-1822-1CFEE3BC412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F634EAD1-9889-034A-F083-D94AFA4A0826}"/>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863408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3B1C18-F6C2-1CFA-FC75-B8EC90E710B9}"/>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9DBB862D-6345-FFD2-BB51-6442FA7DD385}"/>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534EBD4A-BCEC-84F0-8CE1-689841119983}"/>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F9902C9D-0156-24D0-83A2-8B893B4311A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CE6B179-17F6-2CEF-0BD0-0F911612756C}"/>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48054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472116EF-F45E-FE1C-1C04-7E096C374C53}"/>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0F9D4EC6-F8E9-5975-27E6-9F6AD4C1383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55DD7D48-D5E8-F655-1054-6AC6871BB211}"/>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84BE5B74-88F7-39DB-7D8E-2454BA6A95E7}"/>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97C6C75B-055B-2444-01A1-C0DF23436CF6}"/>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2907012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61F2F5-857A-0DCA-771F-0D241EE3B7CA}"/>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1FAA78D1-0695-2E32-C1D1-8D05BC849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403898D0-D92F-CC8B-44E0-8189E77B2EAD}"/>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A1ACB646-180E-82E0-802F-B21B064A818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C9F8A86E-5F46-36C6-F156-98140EAC82FB}"/>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3480636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CA4EF9-B5FC-A543-64C4-9BBCBB73FD70}"/>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65E9DE13-078B-E82B-9F8B-A791FB9B01A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20C3B778-F571-48AF-6FE9-D053D2988253}"/>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A422AACA-EF77-6F7C-2BBB-E5D42FFAEC9E}"/>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276736AE-CE01-882D-1CB0-1570865CAC88}"/>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1766675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482F4C-7E9A-6643-5F3C-B6A30405D179}"/>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0D91D552-8566-C87A-3190-DEF9E92FFA4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AD9DD5D1-AE1D-440B-6E99-54E9486DA8F4}"/>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E585F333-A6F2-27DD-F199-D475ECDA2117}"/>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6DEC115-0965-A7BC-A72F-2B9C50E69125}"/>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1924725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4B1C50-B4BE-D7E9-6F12-E708B5E84392}"/>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8DC05748-7050-2D14-E9F9-821D5EE4D9B6}"/>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9FA6665B-55C1-BFF5-2E10-9EFF351272D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85C8D690-8365-82B9-F936-CC46CA1E4D7A}"/>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6" name="Fußzeilenplatzhalter 5">
            <a:extLst>
              <a:ext uri="{FF2B5EF4-FFF2-40B4-BE49-F238E27FC236}">
                <a16:creationId xmlns:a16="http://schemas.microsoft.com/office/drawing/2014/main" id="{DFBADEA3-43A4-DB7C-8739-169E4AAC24AC}"/>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30FA271B-538F-EE0A-C0B6-FF50C1056668}"/>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1987437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C1EB8A-3FC3-C351-F82D-9B285F2CD215}"/>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6F81C197-AD9C-56E2-C0E8-114832ED6B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8F5864E0-8014-D9B7-655A-D6F56883A7F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428421C2-D59C-F92B-BD9B-05F8C16906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FC626745-9112-EA04-17FE-287D84D49CE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4D090627-D89B-4FBC-57F4-7E527005BC5D}"/>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8" name="Fußzeilenplatzhalter 7">
            <a:extLst>
              <a:ext uri="{FF2B5EF4-FFF2-40B4-BE49-F238E27FC236}">
                <a16:creationId xmlns:a16="http://schemas.microsoft.com/office/drawing/2014/main" id="{6E607ECC-38A0-3D9B-D692-2785E34BA40F}"/>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F1F09DF0-EABA-7C46-7097-8CB9C7C8AC69}"/>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14702833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074E20-AC71-E92A-CF9D-E21B04919CAD}"/>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0A449535-C244-3B5E-8EAA-F2386D9CC697}"/>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4" name="Fußzeilenplatzhalter 3">
            <a:extLst>
              <a:ext uri="{FF2B5EF4-FFF2-40B4-BE49-F238E27FC236}">
                <a16:creationId xmlns:a16="http://schemas.microsoft.com/office/drawing/2014/main" id="{FB5527F4-EC71-E3D0-92AD-9A73C3E5651D}"/>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A61F06AA-D18E-6607-1E23-BF5137B4E454}"/>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800767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F745D2FE-B9C1-9269-40E8-CDB224CBBB6A}"/>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3" name="Fußzeilenplatzhalter 2">
            <a:extLst>
              <a:ext uri="{FF2B5EF4-FFF2-40B4-BE49-F238E27FC236}">
                <a16:creationId xmlns:a16="http://schemas.microsoft.com/office/drawing/2014/main" id="{3A02734D-EE3E-B5C0-9064-FB8670D454FB}"/>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66147540-1B1E-D491-5866-AA0C9BD93109}"/>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22491403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6F493C-D5FE-3278-6B23-935F35AA663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6C8A3DAD-EB8B-E371-F81D-ADE5E71DD5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34BF611C-E208-330A-559B-77D12425C4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7A1687D-80E3-A941-08D9-F6AF20CE07BE}"/>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6" name="Fußzeilenplatzhalter 5">
            <a:extLst>
              <a:ext uri="{FF2B5EF4-FFF2-40B4-BE49-F238E27FC236}">
                <a16:creationId xmlns:a16="http://schemas.microsoft.com/office/drawing/2014/main" id="{12941B23-74DD-34BD-4CEB-2C1DB2D9DF9D}"/>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58E69670-4A93-8D36-0FAD-CBDB8E778B57}"/>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2656601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AD640F-AECA-C864-E665-0043322E8D1D}"/>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FC21F49F-E48E-F4C3-D403-14CC4711808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D74FB851-41FC-C3F6-8C46-4D9D9C1299BA}"/>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50807195-F54D-1F11-334E-51483BCFE4DB}"/>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9DB388D-1EC9-9D85-808D-338E64779230}"/>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393422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E70730-214B-F7F1-C44A-EEAD771C3A0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56D37C77-4DBD-B02F-A6BB-FE6946FCC8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2343E937-9BAD-66C6-F7EF-229391AF1E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C0DC9A-EBEC-55C7-A132-48CB82DCDB81}"/>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6" name="Fußzeilenplatzhalter 5">
            <a:extLst>
              <a:ext uri="{FF2B5EF4-FFF2-40B4-BE49-F238E27FC236}">
                <a16:creationId xmlns:a16="http://schemas.microsoft.com/office/drawing/2014/main" id="{E1BE5095-E2B0-A184-B660-FD4E568583D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DA192633-706A-50C1-C721-AA27D5045524}"/>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391537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545B43-9E47-0AC7-ECED-DE7BBCA2D6C9}"/>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98B5F2F1-D118-F8A1-B066-B6A2F68D8F6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F5D6C4BD-94AF-FF4B-969C-8E083C2638F3}"/>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9CF67460-5739-3103-6309-0A62391318F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4F135DE-A976-BBD0-F1B9-46722E365719}"/>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30678192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98BE80F-AB31-EE46-BA12-9258379431A8}"/>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51BBFD2A-0CE8-D6A6-0C7C-11F67BFA762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38E4C96A-7E70-79C1-4CEB-CD2DF148D4B9}"/>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C7BCCBBB-14AE-C3AE-EC61-EE4533267D05}"/>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189699AF-A306-62DF-C0EF-27B95E700461}"/>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710715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225880-A7ED-3519-176A-EEEA135C2AFC}"/>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602905B1-BCE4-B2F6-766B-F27B225EC9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412632A6-7E78-F737-5B60-3C0B99A30AF8}"/>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AA10B9F2-0B5A-48E6-6BC3-F697B94A74CA}"/>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166CA4D8-E8F4-8186-D3C8-983E2F67831D}"/>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127549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4B335F-4F17-1057-9C59-19431421B980}"/>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EDB69904-7E21-519F-E909-D971AC57899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4DB559D9-E2BD-212A-69BB-8A77216E5E7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A4EF3CFC-BFE2-0F96-31CD-112BD8C5755E}"/>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6" name="Fußzeilenplatzhalter 5">
            <a:extLst>
              <a:ext uri="{FF2B5EF4-FFF2-40B4-BE49-F238E27FC236}">
                <a16:creationId xmlns:a16="http://schemas.microsoft.com/office/drawing/2014/main" id="{4B6B419C-5D47-0D5E-A7B6-BE1A0E8C29F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99448AC2-FA93-7452-C562-7E646D7187F4}"/>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53354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E3CEC3-2690-43BD-81DE-27E6BEC6B384}"/>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FEC36084-6CD3-3E72-1E4F-E2E47D041A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F5FE0297-28B6-6CD7-181A-97E8C230BEE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D30E2042-EA0F-0F37-2A4E-18D72A089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F3B969A-6491-3BF2-B824-D56D7B5D295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5316A798-AD67-A96C-7450-D2005F3FB72B}"/>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8" name="Fußzeilenplatzhalter 7">
            <a:extLst>
              <a:ext uri="{FF2B5EF4-FFF2-40B4-BE49-F238E27FC236}">
                <a16:creationId xmlns:a16="http://schemas.microsoft.com/office/drawing/2014/main" id="{5EACCA0C-D67D-584E-FCE5-58C119EB80D2}"/>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D484F09C-6E15-F044-79CF-F11309A035B7}"/>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2708234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F108B-E445-65C9-1448-B1C373812D50}"/>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AB5C2B8A-9C7A-7D66-8F8E-1375B1932EE7}"/>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4" name="Fußzeilenplatzhalter 3">
            <a:extLst>
              <a:ext uri="{FF2B5EF4-FFF2-40B4-BE49-F238E27FC236}">
                <a16:creationId xmlns:a16="http://schemas.microsoft.com/office/drawing/2014/main" id="{ADB219A7-4EA4-290C-B113-B75609EBA5B3}"/>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4A9ED4DA-B998-D9D8-C292-2372B5C1BC21}"/>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999419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79405F0-FD16-291A-132B-3E9798DCD03E}"/>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3" name="Fußzeilenplatzhalter 2">
            <a:extLst>
              <a:ext uri="{FF2B5EF4-FFF2-40B4-BE49-F238E27FC236}">
                <a16:creationId xmlns:a16="http://schemas.microsoft.com/office/drawing/2014/main" id="{C32582D5-03DC-6C06-677C-FE62B3742881}"/>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D4E6D260-6D31-7B1E-E744-6DCC7AD013F2}"/>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687128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127FD2-3522-D4C7-5D05-02D85E6CC80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DA2F61E8-1FD0-154F-B63E-D9C3F4CE4F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C6B3A2C0-7BAD-86AE-D024-C39E83C49D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14603B3-9C43-0493-492F-F7DA98748BAC}"/>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6" name="Fußzeilenplatzhalter 5">
            <a:extLst>
              <a:ext uri="{FF2B5EF4-FFF2-40B4-BE49-F238E27FC236}">
                <a16:creationId xmlns:a16="http://schemas.microsoft.com/office/drawing/2014/main" id="{7C7496F4-887F-AAD1-9E33-D6654F7A6B25}"/>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8A35F673-DBD6-BC8A-61DD-0A281EFB024B}"/>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998795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080164-FFFA-BC69-712D-38046E461B4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49575B7E-170B-AC41-E8C2-DD1BA1D11D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8829389E-5D61-89B7-8C9D-9C9CC3BF03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F9A811DA-9E3E-44FC-ACC1-8881678B5144}"/>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6" name="Fußzeilenplatzhalter 5">
            <a:extLst>
              <a:ext uri="{FF2B5EF4-FFF2-40B4-BE49-F238E27FC236}">
                <a16:creationId xmlns:a16="http://schemas.microsoft.com/office/drawing/2014/main" id="{BEF5922F-C5DE-0289-BE45-3F28532C20B8}"/>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187B0A12-3E2E-4232-430A-38A03656A267}"/>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965326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C94215B-041E-1762-92CF-DB3508D0A3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51CB0D6D-767A-4DD6-7C66-DC1B2F6929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236EAFC5-6CF4-19B6-93A1-08BCD73E2E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6DA60798-5813-A598-4069-E116E6D5DA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2830A3AE-22BC-1469-1E3B-B071542A27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F4040C-32DC-46D6-828C-ECC52F2F37BB}" type="slidenum">
              <a:rPr lang="de-AT" smtClean="0"/>
              <a:t>‹Nr.›</a:t>
            </a:fld>
            <a:endParaRPr lang="de-AT"/>
          </a:p>
        </p:txBody>
      </p:sp>
    </p:spTree>
    <p:extLst>
      <p:ext uri="{BB962C8B-B14F-4D97-AF65-F5344CB8AC3E}">
        <p14:creationId xmlns:p14="http://schemas.microsoft.com/office/powerpoint/2010/main" val="1929248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3E86BD0-7BCD-8750-513A-83695DC2F6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C9FBBD31-EEF1-858F-D5E4-BACDDA1F02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2C9DA9B0-2947-881A-B89A-863CF22802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65D67649-22BC-F72E-77BA-31363F75A3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AT"/>
          </a:p>
        </p:txBody>
      </p:sp>
      <p:sp>
        <p:nvSpPr>
          <p:cNvPr id="6" name="Foliennummernplatzhalter 5">
            <a:extLst>
              <a:ext uri="{FF2B5EF4-FFF2-40B4-BE49-F238E27FC236}">
                <a16:creationId xmlns:a16="http://schemas.microsoft.com/office/drawing/2014/main" id="{2FA61FE6-D8EA-9332-C04F-DC8F5FAB18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BF6492B-CBB7-4037-AB66-914D2708BF5C}" type="slidenum">
              <a:rPr lang="de-AT" smtClean="0"/>
              <a:t>‹Nr.›</a:t>
            </a:fld>
            <a:endParaRPr lang="de-AT"/>
          </a:p>
        </p:txBody>
      </p:sp>
    </p:spTree>
    <p:extLst>
      <p:ext uri="{BB962C8B-B14F-4D97-AF65-F5344CB8AC3E}">
        <p14:creationId xmlns:p14="http://schemas.microsoft.com/office/powerpoint/2010/main" val="5754359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padlet.com/sfz_padlet/seiteneinsteiger-innen-mit-arabischer-erstsprache-in-wiener--6bcj1xdenafgrl7a/wish/2928301970"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padlet.com/sfz_padlet/seiteneinsteiger-innen-mit-arabischer-erstsprache-in-wiener--6bcj1xdenafgrl7a/wish/2928301970" TargetMode="External"/><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40.xml.rels><?xml version="1.0" encoding="UTF-8" standalone="yes"?>
<Relationships xmlns="http://schemas.openxmlformats.org/package/2006/relationships"><Relationship Id="rId3" Type="http://schemas.openxmlformats.org/officeDocument/2006/relationships/hyperlink" Target="https://www.bildung-wien.gv.at/unterricht/Bewegung-und-Sport/Recht.html" TargetMode="External"/><Relationship Id="rId2" Type="http://schemas.openxmlformats.org/officeDocument/2006/relationships/hyperlink" Target="https://www.bildung-wien.gv.at/dam/jcr:69e2c238-75f9-4dd2-896d-fe3506614562/Brosch%C3%BCre%20Leistungsbeurteilung%20BSP%202024%20Bildungsdirektion%20f%C3%BCr%20Wien.pdf" TargetMode="External"/><Relationship Id="rId1" Type="http://schemas.openxmlformats.org/officeDocument/2006/relationships/slideLayout" Target="../slideLayouts/slideLayout2.xml"/><Relationship Id="rId6" Type="http://schemas.openxmlformats.org/officeDocument/2006/relationships/hyperlink" Target="https://www.derislam.at/wp-content/uploads/2025/01/Orientirungshilfe%20Ramadan%20Final.pdf" TargetMode="External"/><Relationship Id="rId5" Type="http://schemas.openxmlformats.org/officeDocument/2006/relationships/hyperlink" Target="https://www.bildung-wien.gv.at/unterricht/Bewegung-und-Sport/Recht/Teilnahmerichtlinien-f-r-den-Unterricht-in-Bewegung-und-Sport.html" TargetMode="External"/><Relationship Id="rId4" Type="http://schemas.openxmlformats.org/officeDocument/2006/relationships/hyperlink" Target="https://www.bmbwf.gv.at/Themen/schule/schulpraxis/lp.html" TargetMode="External"/></Relationships>
</file>

<file path=ppt/slides/_rels/slide41.xml.rels><?xml version="1.0" encoding="UTF-8" standalone="yes"?>
<Relationships xmlns="http://schemas.openxmlformats.org/package/2006/relationships"><Relationship Id="rId2" Type="http://schemas.openxmlformats.org/officeDocument/2006/relationships/hyperlink" Target="https://www.bildung-wien.gv.at/unterricht/Bewegung-und-Sport/Recht.html" TargetMode="Externa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hyperlink" Target="mailto:sonja.spendelhofer@bildung-wien.gv.at"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mailto:sonja.spendelhofer@bildung-wien.gv"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137AC4-E96E-A25D-7815-7CE0F7BAD69A}"/>
              </a:ext>
            </a:extLst>
          </p:cNvPr>
          <p:cNvSpPr>
            <a:spLocks noGrp="1"/>
          </p:cNvSpPr>
          <p:nvPr>
            <p:ph type="title"/>
          </p:nvPr>
        </p:nvSpPr>
        <p:spPr>
          <a:xfrm>
            <a:off x="559292" y="276595"/>
            <a:ext cx="11221375" cy="1920339"/>
          </a:xfrm>
        </p:spPr>
        <p:txBody>
          <a:bodyPr>
            <a:normAutofit fontScale="90000"/>
          </a:bodyPr>
          <a:lstStyle/>
          <a:p>
            <a:pPr algn="ctr"/>
            <a:r>
              <a:rPr lang="de-AT" sz="2200" dirty="0">
                <a:latin typeface="Calibri" panose="020F0502020204030204" pitchFamily="34" charset="0"/>
                <a:ea typeface="Calibri" panose="020F0502020204030204" pitchFamily="34" charset="0"/>
                <a:cs typeface="Times New Roman" panose="02020603050405020304" pitchFamily="18" charset="0"/>
              </a:rPr>
              <a:t/>
            </a:r>
            <a:br>
              <a:rPr lang="de-AT" sz="2200" dirty="0">
                <a:latin typeface="Calibri" panose="020F0502020204030204" pitchFamily="34" charset="0"/>
                <a:ea typeface="Calibri" panose="020F0502020204030204" pitchFamily="34" charset="0"/>
                <a:cs typeface="Times New Roman" panose="02020603050405020304" pitchFamily="18" charset="0"/>
              </a:rPr>
            </a:br>
            <a:r>
              <a:rPr lang="de-AT" sz="2200" dirty="0">
                <a:latin typeface="Calibri" panose="020F0502020204030204" pitchFamily="34" charset="0"/>
                <a:ea typeface="Calibri" panose="020F0502020204030204" pitchFamily="34" charset="0"/>
                <a:cs typeface="Times New Roman" panose="02020603050405020304" pitchFamily="18" charset="0"/>
              </a:rPr>
              <a:t/>
            </a:r>
            <a:br>
              <a:rPr lang="de-AT" sz="2200" dirty="0">
                <a:latin typeface="Calibri" panose="020F0502020204030204" pitchFamily="34" charset="0"/>
                <a:ea typeface="Calibri" panose="020F0502020204030204" pitchFamily="34" charset="0"/>
                <a:cs typeface="Times New Roman" panose="02020603050405020304" pitchFamily="18" charset="0"/>
              </a:rPr>
            </a:br>
            <a:r>
              <a:rPr lang="de-AT" sz="2200" dirty="0">
                <a:latin typeface="Calibri" panose="020F0502020204030204" pitchFamily="34" charset="0"/>
                <a:ea typeface="Calibri" panose="020F0502020204030204" pitchFamily="34" charset="0"/>
                <a:cs typeface="Times New Roman" panose="02020603050405020304" pitchFamily="18" charset="0"/>
              </a:rPr>
              <a:t/>
            </a:r>
            <a:br>
              <a:rPr lang="de-AT" sz="2200" dirty="0">
                <a:latin typeface="Calibri" panose="020F0502020204030204" pitchFamily="34" charset="0"/>
                <a:ea typeface="Calibri" panose="020F0502020204030204" pitchFamily="34" charset="0"/>
                <a:cs typeface="Times New Roman" panose="02020603050405020304" pitchFamily="18" charset="0"/>
              </a:rPr>
            </a:br>
            <a:r>
              <a:rPr lang="de-AT" sz="3100" dirty="0">
                <a:latin typeface="Calibri" panose="020F0502020204030204" pitchFamily="34" charset="0"/>
                <a:ea typeface="Calibri" panose="020F0502020204030204" pitchFamily="34" charset="0"/>
                <a:cs typeface="Times New Roman" panose="02020603050405020304" pitchFamily="18" charset="0"/>
              </a:rPr>
              <a:t>Teilnahme am Unterricht von Bewegung und Sport </a:t>
            </a:r>
            <a:br>
              <a:rPr lang="de-AT" sz="3100" dirty="0">
                <a:latin typeface="Calibri" panose="020F0502020204030204" pitchFamily="34" charset="0"/>
                <a:ea typeface="Calibri" panose="020F0502020204030204" pitchFamily="34" charset="0"/>
                <a:cs typeface="Times New Roman" panose="02020603050405020304" pitchFamily="18" charset="0"/>
              </a:rPr>
            </a:br>
            <a:r>
              <a:rPr lang="de-AT" sz="3100" dirty="0">
                <a:latin typeface="Calibri" panose="020F0502020204030204" pitchFamily="34" charset="0"/>
                <a:ea typeface="Calibri" panose="020F0502020204030204" pitchFamily="34" charset="0"/>
                <a:cs typeface="Times New Roman" panose="02020603050405020304" pitchFamily="18" charset="0"/>
              </a:rPr>
              <a:t>Info für Schüler*innen und Eltern</a:t>
            </a:r>
            <a:r>
              <a:rPr lang="de-AT" sz="2700" dirty="0">
                <a:latin typeface="Calibri" panose="020F0502020204030204" pitchFamily="34" charset="0"/>
                <a:ea typeface="Calibri" panose="020F0502020204030204" pitchFamily="34" charset="0"/>
                <a:cs typeface="Times New Roman" panose="02020603050405020304" pitchFamily="18" charset="0"/>
              </a:rPr>
              <a:t/>
            </a:r>
            <a:br>
              <a:rPr lang="de-AT" sz="2700" dirty="0">
                <a:latin typeface="Calibri" panose="020F0502020204030204" pitchFamily="34" charset="0"/>
                <a:ea typeface="Calibri" panose="020F0502020204030204" pitchFamily="34" charset="0"/>
                <a:cs typeface="Times New Roman" panose="02020603050405020304" pitchFamily="18" charset="0"/>
              </a:rPr>
            </a:br>
            <a:r>
              <a:rPr lang="de-AT" sz="2200" dirty="0">
                <a:latin typeface="Calibri" panose="020F0502020204030204" pitchFamily="34" charset="0"/>
                <a:ea typeface="Calibri" panose="020F0502020204030204" pitchFamily="34" charset="0"/>
                <a:cs typeface="Times New Roman" panose="02020603050405020304" pitchFamily="18" charset="0"/>
              </a:rPr>
              <a:t>v.a. für Schüler*innen der ersten Klassen und Seiteneinsteiger*innen, die bislang keine Erfahrung mit Sport in Bildungseinrichtungen oder Vereinen sammeln konnten</a:t>
            </a:r>
            <a:r>
              <a:rPr lang="de-AT" dirty="0">
                <a:latin typeface="Calibri" panose="020F0502020204030204" pitchFamily="34" charset="0"/>
                <a:ea typeface="Calibri" panose="020F0502020204030204" pitchFamily="34" charset="0"/>
                <a:cs typeface="Times New Roman" panose="02020603050405020304" pitchFamily="18" charset="0"/>
              </a:rPr>
              <a:t/>
            </a:r>
            <a:br>
              <a:rPr lang="de-AT" dirty="0">
                <a:latin typeface="Calibri" panose="020F0502020204030204" pitchFamily="34" charset="0"/>
                <a:ea typeface="Calibri" panose="020F0502020204030204" pitchFamily="34"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5C5070C0-F304-144F-73D9-61CAF4BC09E4}"/>
              </a:ext>
            </a:extLst>
          </p:cNvPr>
          <p:cNvSpPr>
            <a:spLocks noGrp="1"/>
          </p:cNvSpPr>
          <p:nvPr>
            <p:ph idx="1"/>
          </p:nvPr>
        </p:nvSpPr>
        <p:spPr>
          <a:xfrm>
            <a:off x="989364" y="2615353"/>
            <a:ext cx="10515600" cy="4486275"/>
          </a:xfrm>
        </p:spPr>
        <p:txBody>
          <a:bodyPr>
            <a:normAutofit/>
          </a:bodyPr>
          <a:lstStyle/>
          <a:p>
            <a:pPr marL="0" indent="0">
              <a:buNone/>
            </a:pPr>
            <a:r>
              <a:rPr lang="de-AT" sz="2000" dirty="0">
                <a:latin typeface="Calibri" panose="020F0502020204030204" pitchFamily="34" charset="0"/>
                <a:ea typeface="Calibri" panose="020F0502020204030204" pitchFamily="34" charset="0"/>
                <a:cs typeface="Times New Roman" panose="02020603050405020304" pitchFamily="18" charset="0"/>
              </a:rPr>
              <a:t>Aufgrund von Nachfragen und Gesprächen mit </a:t>
            </a:r>
            <a:r>
              <a:rPr lang="de-AT" sz="2000" dirty="0" err="1">
                <a:latin typeface="Calibri" panose="020F0502020204030204" pitchFamily="34" charset="0"/>
                <a:ea typeface="Calibri" panose="020F0502020204030204" pitchFamily="34" charset="0"/>
                <a:cs typeface="Times New Roman" panose="02020603050405020304" pitchFamily="18" charset="0"/>
              </a:rPr>
              <a:t>Pädagog</a:t>
            </a:r>
            <a:r>
              <a:rPr lang="de-AT" sz="2000" dirty="0">
                <a:latin typeface="Calibri" panose="020F0502020204030204" pitchFamily="34" charset="0"/>
                <a:ea typeface="Calibri" panose="020F0502020204030204" pitchFamily="34" charset="0"/>
                <a:cs typeface="Times New Roman" panose="02020603050405020304" pitchFamily="18" charset="0"/>
              </a:rPr>
              <a:t>*innen hat das Sprachförderzentrum der BDW in Kooperation mit dem Fachinspektorat für BSP zentrale gesetzliche und organisatorische Rahmenbedingungen übersichtlich und prägnant aufbereitet.</a:t>
            </a:r>
          </a:p>
          <a:p>
            <a:pPr marL="0" indent="0">
              <a:buNone/>
            </a:pPr>
            <a:r>
              <a:rPr lang="de-DE" sz="2000" dirty="0"/>
              <a:t>Für arabischsprachige Familien steht dieser Foliensatz in deutsch-arabischer Übersetzung zur Verfügung.</a:t>
            </a:r>
          </a:p>
          <a:p>
            <a:pPr marL="0" indent="0">
              <a:buNone/>
            </a:pPr>
            <a:r>
              <a:rPr lang="de-DE" sz="2000" dirty="0"/>
              <a:t>Die Folien verstehen sich als ein Angebot, aus dem je nach Bedarf Inhalte verwendet werden können. So Sie Folien an Eltern oder Schüler*innen weitergeben, bitte als PDF.</a:t>
            </a:r>
          </a:p>
          <a:p>
            <a:endParaRPr lang="de-AT" dirty="0"/>
          </a:p>
        </p:txBody>
      </p:sp>
      <p:pic>
        <p:nvPicPr>
          <p:cNvPr id="7" name="Grafik 6">
            <a:extLst>
              <a:ext uri="{FF2B5EF4-FFF2-40B4-BE49-F238E27FC236}">
                <a16:creationId xmlns:a16="http://schemas.microsoft.com/office/drawing/2014/main" id="{15CB95FD-6B5D-2941-D451-44C03B45BF9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30896" y="6176963"/>
            <a:ext cx="2496312" cy="506246"/>
          </a:xfrm>
          <a:prstGeom prst="rect">
            <a:avLst/>
          </a:prstGeom>
        </p:spPr>
      </p:pic>
      <p:pic>
        <p:nvPicPr>
          <p:cNvPr id="4" name="Grafik 3">
            <a:extLst>
              <a:ext uri="{FF2B5EF4-FFF2-40B4-BE49-F238E27FC236}">
                <a16:creationId xmlns:a16="http://schemas.microsoft.com/office/drawing/2014/main" id="{DD0144DB-31A1-1D74-989D-293CBC207F6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212398" y="6016012"/>
            <a:ext cx="3034766" cy="702569"/>
          </a:xfrm>
          <a:prstGeom prst="rect">
            <a:avLst/>
          </a:prstGeom>
        </p:spPr>
      </p:pic>
    </p:spTree>
    <p:extLst>
      <p:ext uri="{BB962C8B-B14F-4D97-AF65-F5344CB8AC3E}">
        <p14:creationId xmlns:p14="http://schemas.microsoft.com/office/powerpoint/2010/main" val="2716378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095A-DDB0-D669-BDCF-19377F46A60F}"/>
              </a:ext>
            </a:extLst>
          </p:cNvPr>
          <p:cNvSpPr>
            <a:spLocks noGrp="1"/>
          </p:cNvSpPr>
          <p:nvPr>
            <p:ph type="title"/>
          </p:nvPr>
        </p:nvSpPr>
        <p:spPr>
          <a:xfrm>
            <a:off x="443529" y="908050"/>
            <a:ext cx="4648200" cy="1325563"/>
          </a:xfrm>
        </p:spPr>
        <p:txBody>
          <a:bodyPr>
            <a:normAutofit fontScale="90000"/>
          </a:bodyPr>
          <a:lstStyle/>
          <a:p>
            <a:r>
              <a:rPr lang="de-AT" dirty="0">
                <a:latin typeface="Calibri" panose="020F0502020204030204" pitchFamily="34" charset="0"/>
                <a:ea typeface="Times New Roman" panose="02020603050405020304" pitchFamily="18" charset="0"/>
                <a:cs typeface="Times New Roman" panose="02020603050405020304" pitchFamily="18" charset="0"/>
              </a:rPr>
              <a:t>1c. Pflichtgegenstand BSP: </a:t>
            </a:r>
            <a:r>
              <a:rPr lang="de-AT" dirty="0">
                <a:latin typeface="Calibri" panose="020F0502020204030204" pitchFamily="34" charset="0"/>
                <a:cs typeface="Times New Roman" panose="02020603050405020304" pitchFamily="18" charset="0"/>
              </a:rPr>
              <a:t>Stundentafel in der Mittelschule</a:t>
            </a:r>
            <a:r>
              <a:rPr lang="de-AT" dirty="0">
                <a:latin typeface="Calibri" panose="020F0502020204030204" pitchFamily="34" charset="0"/>
                <a:ea typeface="Times New Roman" panose="02020603050405020304" pitchFamily="18" charset="0"/>
                <a:cs typeface="Times New Roman" panose="02020603050405020304" pitchFamily="18" charset="0"/>
              </a:rPr>
              <a:t/>
            </a:r>
            <a:br>
              <a:rPr lang="de-AT" dirty="0">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0F630D9E-623A-884D-99F0-F631FC3E7A0B}"/>
              </a:ext>
            </a:extLst>
          </p:cNvPr>
          <p:cNvSpPr>
            <a:spLocks noGrp="1"/>
          </p:cNvSpPr>
          <p:nvPr>
            <p:ph idx="1"/>
          </p:nvPr>
        </p:nvSpPr>
        <p:spPr/>
        <p:txBody>
          <a:bodyPr/>
          <a:lstStyle/>
          <a:p>
            <a:pPr marL="0" lvl="0" indent="0">
              <a:spcAft>
                <a:spcPts val="900"/>
              </a:spcAft>
              <a:buNone/>
            </a:pPr>
            <a:endParaRPr lang="de-AT" sz="2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de-AT" dirty="0"/>
          </a:p>
        </p:txBody>
      </p:sp>
      <p:sp>
        <p:nvSpPr>
          <p:cNvPr id="7" name="Textfeld 6">
            <a:extLst>
              <a:ext uri="{FF2B5EF4-FFF2-40B4-BE49-F238E27FC236}">
                <a16:creationId xmlns:a16="http://schemas.microsoft.com/office/drawing/2014/main" id="{99AABF0D-BB68-C3CB-8330-E953DF39E2F8}"/>
              </a:ext>
            </a:extLst>
          </p:cNvPr>
          <p:cNvSpPr txBox="1"/>
          <p:nvPr/>
        </p:nvSpPr>
        <p:spPr>
          <a:xfrm>
            <a:off x="452717" y="5544642"/>
            <a:ext cx="10152185" cy="1264642"/>
          </a:xfrm>
          <a:prstGeom prst="rect">
            <a:avLst/>
          </a:prstGeom>
          <a:noFill/>
        </p:spPr>
        <p:txBody>
          <a:bodyPr wrap="square">
            <a:spAutoFit/>
          </a:bodyPr>
          <a:lstStyle/>
          <a:p>
            <a:pPr>
              <a:lnSpc>
                <a:spcPct val="107000"/>
              </a:lnSpc>
              <a:spcAft>
                <a:spcPts val="800"/>
              </a:spcAft>
            </a:pPr>
            <a:r>
              <a:rPr lang="de-AT" i="1" dirty="0">
                <a:solidFill>
                  <a:srgbClr val="0070C0"/>
                </a:solidFill>
                <a:latin typeface="Calibri" panose="020F0502020204030204" pitchFamily="34" charset="0"/>
                <a:cs typeface="Times New Roman" panose="02020603050405020304" pitchFamily="18" charset="0"/>
              </a:rPr>
              <a:t>Eine Befreiung vom Unterricht im Pflichtgegenstand Bewegung und Sport ist aus religiösen Gründen schulrechtlich nicht vorgesehen. Daher ist die Teilnahme am Unterricht im Pflichtgegenstand „Bewegung und Sport“ ausnahmslos verpflichtend, was insbesondere auch den Schwimmunterricht miteinschließt, dem aufgrund seiner lebenserhaltenden Funktion eine besondere Bedeutung zukommt. </a:t>
            </a:r>
          </a:p>
        </p:txBody>
      </p:sp>
      <p:pic>
        <p:nvPicPr>
          <p:cNvPr id="4" name="Grafik 3">
            <a:extLst>
              <a:ext uri="{FF2B5EF4-FFF2-40B4-BE49-F238E27FC236}">
                <a16:creationId xmlns:a16="http://schemas.microsoft.com/office/drawing/2014/main" id="{80D49AB6-8831-C49F-95B2-B6B6F40B7C4C}"/>
              </a:ext>
            </a:extLst>
          </p:cNvPr>
          <p:cNvPicPr>
            <a:picLocks noChangeAspect="1"/>
          </p:cNvPicPr>
          <p:nvPr/>
        </p:nvPicPr>
        <p:blipFill>
          <a:blip r:embed="rId2"/>
          <a:stretch>
            <a:fillRect/>
          </a:stretch>
        </p:blipFill>
        <p:spPr>
          <a:xfrm>
            <a:off x="5571077" y="139192"/>
            <a:ext cx="6002896" cy="5041900"/>
          </a:xfrm>
          <a:prstGeom prst="rect">
            <a:avLst/>
          </a:prstGeom>
        </p:spPr>
      </p:pic>
      <p:sp>
        <p:nvSpPr>
          <p:cNvPr id="5" name="Pfeil: nach rechts 4">
            <a:extLst>
              <a:ext uri="{FF2B5EF4-FFF2-40B4-BE49-F238E27FC236}">
                <a16:creationId xmlns:a16="http://schemas.microsoft.com/office/drawing/2014/main" id="{A9C1D059-8984-8597-96E6-7ABAB30ACAEE}"/>
              </a:ext>
            </a:extLst>
          </p:cNvPr>
          <p:cNvSpPr/>
          <p:nvPr/>
        </p:nvSpPr>
        <p:spPr>
          <a:xfrm rot="10800000">
            <a:off x="10073945" y="3788000"/>
            <a:ext cx="1389941" cy="7339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dirty="0"/>
          </a:p>
        </p:txBody>
      </p:sp>
    </p:spTree>
    <p:extLst>
      <p:ext uri="{BB962C8B-B14F-4D97-AF65-F5344CB8AC3E}">
        <p14:creationId xmlns:p14="http://schemas.microsoft.com/office/powerpoint/2010/main" val="140048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095A-DDB0-D669-BDCF-19377F46A60F}"/>
              </a:ext>
            </a:extLst>
          </p:cNvPr>
          <p:cNvSpPr>
            <a:spLocks noGrp="1"/>
          </p:cNvSpPr>
          <p:nvPr>
            <p:ph type="title"/>
          </p:nvPr>
        </p:nvSpPr>
        <p:spPr>
          <a:xfrm>
            <a:off x="443529" y="908050"/>
            <a:ext cx="4648200" cy="1325563"/>
          </a:xfrm>
        </p:spPr>
        <p:txBody>
          <a:bodyPr>
            <a:normAutofit fontScale="90000"/>
          </a:bodyPr>
          <a:lstStyle/>
          <a:p>
            <a:r>
              <a:rPr lang="de-AT" dirty="0">
                <a:latin typeface="Calibri" panose="020F0502020204030204" pitchFamily="34" charset="0"/>
                <a:ea typeface="Times New Roman" panose="02020603050405020304" pitchFamily="18" charset="0"/>
                <a:cs typeface="Times New Roman" panose="02020603050405020304" pitchFamily="18" charset="0"/>
              </a:rPr>
              <a:t>1c. Pflichtgegenstand BSP: </a:t>
            </a:r>
            <a:r>
              <a:rPr lang="de-AT" dirty="0">
                <a:latin typeface="Calibri" panose="020F0502020204030204" pitchFamily="34" charset="0"/>
                <a:cs typeface="Times New Roman" panose="02020603050405020304" pitchFamily="18" charset="0"/>
              </a:rPr>
              <a:t>Stundentafel in der Mittelschule</a:t>
            </a:r>
            <a:r>
              <a:rPr lang="de-AT" dirty="0">
                <a:latin typeface="Calibri" panose="020F0502020204030204" pitchFamily="34" charset="0"/>
                <a:ea typeface="Times New Roman" panose="02020603050405020304" pitchFamily="18" charset="0"/>
                <a:cs typeface="Times New Roman" panose="02020603050405020304" pitchFamily="18" charset="0"/>
              </a:rPr>
              <a:t/>
            </a:r>
            <a:br>
              <a:rPr lang="de-AT" dirty="0">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0F630D9E-623A-884D-99F0-F631FC3E7A0B}"/>
              </a:ext>
            </a:extLst>
          </p:cNvPr>
          <p:cNvSpPr>
            <a:spLocks noGrp="1"/>
          </p:cNvSpPr>
          <p:nvPr>
            <p:ph idx="1"/>
          </p:nvPr>
        </p:nvSpPr>
        <p:spPr>
          <a:xfrm>
            <a:off x="452717" y="1825625"/>
            <a:ext cx="10901083" cy="4351338"/>
          </a:xfrm>
        </p:spPr>
        <p:txBody>
          <a:bodyPr/>
          <a:lstStyle/>
          <a:p>
            <a:pPr marL="0" lvl="0" indent="0">
              <a:spcAft>
                <a:spcPts val="900"/>
              </a:spcAft>
              <a:buNone/>
            </a:pPr>
            <a:endParaRPr lang="de-AT" sz="2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de-AT" dirty="0"/>
          </a:p>
        </p:txBody>
      </p:sp>
      <p:sp>
        <p:nvSpPr>
          <p:cNvPr id="7" name="Textfeld 6">
            <a:extLst>
              <a:ext uri="{FF2B5EF4-FFF2-40B4-BE49-F238E27FC236}">
                <a16:creationId xmlns:a16="http://schemas.microsoft.com/office/drawing/2014/main" id="{99AABF0D-BB68-C3CB-8330-E953DF39E2F8}"/>
              </a:ext>
            </a:extLst>
          </p:cNvPr>
          <p:cNvSpPr txBox="1"/>
          <p:nvPr/>
        </p:nvSpPr>
        <p:spPr>
          <a:xfrm>
            <a:off x="452717" y="5544642"/>
            <a:ext cx="11011169" cy="646331"/>
          </a:xfrm>
          <a:prstGeom prst="rect">
            <a:avLst/>
          </a:prstGeom>
          <a:noFill/>
        </p:spPr>
        <p:txBody>
          <a:bodyPr wrap="square">
            <a:spAutoFit/>
          </a:bodyPr>
          <a:lstStyle/>
          <a:p>
            <a:pPr algn="r"/>
            <a:r>
              <a:rPr lang="ar-EG" dirty="0"/>
              <a:t>ال</a:t>
            </a:r>
            <a:r>
              <a:rPr lang="ar-SY" dirty="0"/>
              <a:t>إعفاء من </a:t>
            </a:r>
            <a:r>
              <a:rPr lang="ar-EG" dirty="0"/>
              <a:t>دروس</a:t>
            </a:r>
            <a:r>
              <a:rPr lang="ar-SY" dirty="0"/>
              <a:t> مادة التربية البدنية والرياضة لأسباب دينية غير منصوص عليه قانون</a:t>
            </a:r>
            <a:r>
              <a:rPr lang="ar-EG" dirty="0"/>
              <a:t>اً</a:t>
            </a:r>
            <a:r>
              <a:rPr lang="ar-SY" dirty="0"/>
              <a:t> في المدارس</a:t>
            </a:r>
            <a:r>
              <a:rPr lang="ar-EG" dirty="0"/>
              <a:t>،</a:t>
            </a:r>
            <a:r>
              <a:rPr lang="ar-SY" dirty="0"/>
              <a:t> </a:t>
            </a:r>
            <a:r>
              <a:rPr lang="ar-EG" dirty="0"/>
              <a:t>ومن ثمّ </a:t>
            </a:r>
            <a:r>
              <a:rPr lang="ar-SY" dirty="0"/>
              <a:t>فإن المشاركة في در</a:t>
            </a:r>
            <a:r>
              <a:rPr lang="ar-EG" dirty="0"/>
              <a:t>و</a:t>
            </a:r>
            <a:r>
              <a:rPr lang="ar-SY" dirty="0"/>
              <a:t>س مادة "التربية البدنية والرياضة" إلزامي بشكل قاطع، </a:t>
            </a:r>
            <a:r>
              <a:rPr lang="ar-EG" dirty="0"/>
              <a:t>وأيضاً في </a:t>
            </a:r>
            <a:r>
              <a:rPr lang="ar-SY" dirty="0"/>
              <a:t>دروس السباحة، والتي تُعتبر ذات أهمية خاصة نظرًا لوظيفتها في إنقاذ الحياة.</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Grafik 3">
            <a:extLst>
              <a:ext uri="{FF2B5EF4-FFF2-40B4-BE49-F238E27FC236}">
                <a16:creationId xmlns:a16="http://schemas.microsoft.com/office/drawing/2014/main" id="{80D49AB6-8831-C49F-95B2-B6B6F40B7C4C}"/>
              </a:ext>
            </a:extLst>
          </p:cNvPr>
          <p:cNvPicPr>
            <a:picLocks noChangeAspect="1"/>
          </p:cNvPicPr>
          <p:nvPr/>
        </p:nvPicPr>
        <p:blipFill>
          <a:blip r:embed="rId2"/>
          <a:stretch>
            <a:fillRect/>
          </a:stretch>
        </p:blipFill>
        <p:spPr>
          <a:xfrm>
            <a:off x="5571077" y="139192"/>
            <a:ext cx="6002896" cy="5041900"/>
          </a:xfrm>
          <a:prstGeom prst="rect">
            <a:avLst/>
          </a:prstGeom>
        </p:spPr>
      </p:pic>
      <p:sp>
        <p:nvSpPr>
          <p:cNvPr id="5" name="Pfeil: nach rechts 4">
            <a:extLst>
              <a:ext uri="{FF2B5EF4-FFF2-40B4-BE49-F238E27FC236}">
                <a16:creationId xmlns:a16="http://schemas.microsoft.com/office/drawing/2014/main" id="{A9C1D059-8984-8597-96E6-7ABAB30ACAEE}"/>
              </a:ext>
            </a:extLst>
          </p:cNvPr>
          <p:cNvSpPr/>
          <p:nvPr/>
        </p:nvSpPr>
        <p:spPr>
          <a:xfrm rot="10800000">
            <a:off x="10073945" y="3788000"/>
            <a:ext cx="1389941" cy="7339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dirty="0"/>
          </a:p>
        </p:txBody>
      </p:sp>
    </p:spTree>
    <p:extLst>
      <p:ext uri="{BB962C8B-B14F-4D97-AF65-F5344CB8AC3E}">
        <p14:creationId xmlns:p14="http://schemas.microsoft.com/office/powerpoint/2010/main" val="2653295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9286CB-6EC1-E560-FD0A-66239FBB19D6}"/>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2.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Inhalte und Ziele von BSP</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9911FA90-E019-8B48-F9F3-3142F2EE5D74}"/>
              </a:ext>
            </a:extLst>
          </p:cNvPr>
          <p:cNvSpPr>
            <a:spLocks noGrp="1"/>
          </p:cNvSpPr>
          <p:nvPr>
            <p:ph idx="1"/>
          </p:nvPr>
        </p:nvSpPr>
        <p:spPr>
          <a:xfrm>
            <a:off x="838200" y="1825625"/>
            <a:ext cx="10515600" cy="4800258"/>
          </a:xfrm>
        </p:spPr>
        <p:txBody>
          <a:bodyPr>
            <a:normAutofit/>
          </a:bodyPr>
          <a:lstStyle/>
          <a:p>
            <a:pPr marL="342900" indent="-342900">
              <a:lnSpc>
                <a:spcPct val="107000"/>
              </a:lnSpc>
              <a:spcAft>
                <a:spcPts val="800"/>
              </a:spcAft>
              <a:buAutoNum type="alphaLcParenR"/>
            </a:pPr>
            <a:r>
              <a:rPr lang="de-AT" sz="2400" b="1" i="1" dirty="0">
                <a:effectLst/>
                <a:latin typeface="Calibri" panose="020F0502020204030204" pitchFamily="34" charset="0"/>
                <a:ea typeface="Calibri" panose="020F0502020204030204" pitchFamily="34" charset="0"/>
                <a:cs typeface="Times New Roman" panose="02020603050405020304" pitchFamily="18" charset="0"/>
              </a:rPr>
              <a:t>Erziehung zum Sport </a:t>
            </a:r>
          </a:p>
          <a:p>
            <a:pPr marL="342900" lvl="0" indent="-342900">
              <a:lnSpc>
                <a:spcPct val="107000"/>
              </a:lnSpc>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vielfältige Bewegungserfahrungen (Laufen, Klettern, Ziehen, Dehnen, Springen…)</a:t>
            </a:r>
          </a:p>
          <a:p>
            <a:pPr marL="342900" lvl="0" indent="-342900">
              <a:lnSpc>
                <a:spcPct val="107000"/>
              </a:lnSpc>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vielseitiges Bewegungskönnen (Ausdauer, Kraft, Koordination, Reaktion)</a:t>
            </a:r>
          </a:p>
          <a:p>
            <a:pPr marL="342900" lvl="0" indent="-342900">
              <a:lnSpc>
                <a:spcPct val="107000"/>
              </a:lnSpc>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Bewegungsfreude</a:t>
            </a:r>
          </a:p>
          <a:p>
            <a:pPr marL="342900" lvl="0" indent="-342900">
              <a:lnSpc>
                <a:spcPct val="107000"/>
              </a:lnSpc>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Wahrnehmungsfähigkeit für den eigenen Körper und das eigene Bewegungsverhalten</a:t>
            </a:r>
          </a:p>
          <a:p>
            <a:pPr marL="342900" lvl="0" indent="-342900">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Gesundheitsbewusstsein (Bewegung ist gesund, beugt Übergewicht und Krankheiten vor, kann Energie abbauen)</a:t>
            </a:r>
          </a:p>
        </p:txBody>
      </p:sp>
    </p:spTree>
    <p:extLst>
      <p:ext uri="{BB962C8B-B14F-4D97-AF65-F5344CB8AC3E}">
        <p14:creationId xmlns:p14="http://schemas.microsoft.com/office/powerpoint/2010/main" val="487681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1609D4-2E16-280C-7BC6-596D5AAC2E0F}"/>
              </a:ext>
            </a:extLst>
          </p:cNvPr>
          <p:cNvSpPr>
            <a:spLocks noGrp="1"/>
          </p:cNvSpPr>
          <p:nvPr>
            <p:ph type="title"/>
          </p:nvPr>
        </p:nvSpPr>
        <p:spPr/>
        <p:txBody>
          <a:bodyPr/>
          <a:lstStyle/>
          <a:p>
            <a:pPr algn="r"/>
            <a:r>
              <a:rPr lang="ar-EG" b="1" dirty="0">
                <a:solidFill>
                  <a:schemeClr val="accent2">
                    <a:lumMod val="75000"/>
                  </a:schemeClr>
                </a:solidFill>
              </a:rPr>
              <a:t>محتويات وأهداف التربية البدنية</a:t>
            </a:r>
            <a:endParaRPr lang="de-AT" b="1" dirty="0">
              <a:solidFill>
                <a:schemeClr val="accent2">
                  <a:lumMod val="75000"/>
                </a:schemeClr>
              </a:solidFill>
            </a:endParaRPr>
          </a:p>
        </p:txBody>
      </p:sp>
      <p:sp>
        <p:nvSpPr>
          <p:cNvPr id="3" name="Inhaltsplatzhalter 2">
            <a:extLst>
              <a:ext uri="{FF2B5EF4-FFF2-40B4-BE49-F238E27FC236}">
                <a16:creationId xmlns:a16="http://schemas.microsoft.com/office/drawing/2014/main" id="{A672E1A2-5AE8-7F8E-4D27-66020AB5ACD0}"/>
              </a:ext>
            </a:extLst>
          </p:cNvPr>
          <p:cNvSpPr>
            <a:spLocks noGrp="1"/>
          </p:cNvSpPr>
          <p:nvPr>
            <p:ph idx="1"/>
          </p:nvPr>
        </p:nvSpPr>
        <p:spPr/>
        <p:txBody>
          <a:bodyPr/>
          <a:lstStyle/>
          <a:p>
            <a:pPr marL="0" indent="0" algn="r">
              <a:buNone/>
            </a:pPr>
            <a:r>
              <a:rPr lang="ar-EG" b="1" dirty="0">
                <a:solidFill>
                  <a:schemeClr val="accent2">
                    <a:lumMod val="75000"/>
                  </a:schemeClr>
                </a:solidFill>
              </a:rPr>
              <a:t>التربية بالرياضة</a:t>
            </a:r>
            <a:endParaRPr lang="de-AT" b="1" dirty="0"/>
          </a:p>
          <a:p>
            <a:pPr algn="r" rtl="1">
              <a:buFont typeface="Courier New" panose="02070309020205020404" pitchFamily="49" charset="0"/>
              <a:buChar char="o"/>
            </a:pPr>
            <a:r>
              <a:rPr lang="ar-EG" b="1" dirty="0"/>
              <a:t>تجارب حركية متنوعة (الجري، التسلق، السحب، الإطالة، القفز…)</a:t>
            </a:r>
            <a:endParaRPr lang="de-AT" b="1" dirty="0"/>
          </a:p>
          <a:p>
            <a:pPr algn="r" rtl="1">
              <a:buFont typeface="Courier New" panose="02070309020205020404" pitchFamily="49" charset="0"/>
              <a:buChar char="o"/>
            </a:pPr>
            <a:r>
              <a:rPr lang="ar-EG" b="1" dirty="0"/>
              <a:t>مهارات حركية متعددة (التحمل، القوة، التنسيق، رد الفعل)</a:t>
            </a:r>
            <a:endParaRPr lang="de-AT" b="1" dirty="0"/>
          </a:p>
          <a:p>
            <a:pPr algn="r" rtl="1">
              <a:buFont typeface="Courier New" panose="02070309020205020404" pitchFamily="49" charset="0"/>
              <a:buChar char="o"/>
            </a:pPr>
            <a:r>
              <a:rPr lang="ar-EG" b="1" dirty="0"/>
              <a:t>متعة الحركة</a:t>
            </a:r>
            <a:endParaRPr lang="de-AT" b="1" dirty="0"/>
          </a:p>
          <a:p>
            <a:pPr algn="r" rtl="1">
              <a:buFont typeface="Courier New" panose="02070309020205020404" pitchFamily="49" charset="0"/>
              <a:buChar char="o"/>
            </a:pPr>
            <a:r>
              <a:rPr lang="ar-EG" b="1" dirty="0"/>
              <a:t>القدرة على فهم الجسم والسلوك الحركي الخاص</a:t>
            </a:r>
            <a:endParaRPr lang="de-AT" b="1" dirty="0"/>
          </a:p>
          <a:p>
            <a:pPr algn="just" rtl="1">
              <a:buFont typeface="Courier New" panose="02070309020205020404" pitchFamily="49" charset="0"/>
              <a:buChar char="o"/>
            </a:pPr>
            <a:r>
              <a:rPr lang="ar-EG" b="1" dirty="0"/>
              <a:t>الوعي الصحي (الحركة صحة، وتقي من السمنة والأمراض، ويمكنها أن تقلل الطاقة الزائدة)</a:t>
            </a:r>
            <a:endParaRPr lang="de-AT" b="1" dirty="0"/>
          </a:p>
        </p:txBody>
      </p:sp>
    </p:spTree>
    <p:extLst>
      <p:ext uri="{BB962C8B-B14F-4D97-AF65-F5344CB8AC3E}">
        <p14:creationId xmlns:p14="http://schemas.microsoft.com/office/powerpoint/2010/main" val="2759745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9286CB-6EC1-E560-FD0A-66239FBB19D6}"/>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2.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Inhalte und Ziele von BSP</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9911FA90-E019-8B48-F9F3-3142F2EE5D74}"/>
              </a:ext>
            </a:extLst>
          </p:cNvPr>
          <p:cNvSpPr>
            <a:spLocks noGrp="1"/>
          </p:cNvSpPr>
          <p:nvPr>
            <p:ph idx="1"/>
          </p:nvPr>
        </p:nvSpPr>
        <p:spPr>
          <a:xfrm>
            <a:off x="618978" y="1690688"/>
            <a:ext cx="10734822" cy="5317587"/>
          </a:xfrm>
        </p:spPr>
        <p:txBody>
          <a:bodyPr>
            <a:normAutofit/>
          </a:bodyPr>
          <a:lstStyle/>
          <a:p>
            <a:pPr marL="342900" indent="-342900">
              <a:lnSpc>
                <a:spcPct val="107000"/>
              </a:lnSpc>
              <a:spcAft>
                <a:spcPts val="800"/>
              </a:spcAft>
              <a:buFont typeface="+mj-lt"/>
              <a:buAutoNum type="alphaLcParenR" startAt="2"/>
            </a:pPr>
            <a:r>
              <a:rPr lang="de-AT" sz="2400" b="1" i="1" dirty="0">
                <a:latin typeface="Calibri" panose="020F0502020204030204" pitchFamily="34" charset="0"/>
                <a:ea typeface="Calibri" panose="020F0502020204030204" pitchFamily="34" charset="0"/>
                <a:cs typeface="Times New Roman" panose="02020603050405020304" pitchFamily="18" charset="0"/>
              </a:rPr>
              <a:t>Erziehung durch Sport </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Selbstvertrauen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Sich körperlich und leistungsfähig wahrnehmen</a:t>
            </a:r>
          </a:p>
          <a:p>
            <a:pPr marL="1143000" lvl="2" indent="-228600">
              <a:lnSpc>
                <a:spcPct val="107000"/>
              </a:lnSpc>
              <a:buFont typeface="Wingdings" panose="05000000000000000000" pitchFamily="2" charset="2"/>
              <a:buChar char=""/>
            </a:pPr>
            <a:r>
              <a:rPr lang="de-AT" sz="2400" dirty="0">
                <a:latin typeface="Calibri" panose="020F0502020204030204" pitchFamily="34" charset="0"/>
                <a:ea typeface="Calibri" panose="020F0502020204030204" pitchFamily="34" charset="0"/>
                <a:cs typeface="Times New Roman" panose="02020603050405020304" pitchFamily="18" charset="0"/>
              </a:rPr>
              <a:t>d</a:t>
            </a:r>
            <a:r>
              <a:rPr lang="de-AT" sz="2400" dirty="0">
                <a:effectLst/>
                <a:latin typeface="Calibri" panose="020F0502020204030204" pitchFamily="34" charset="0"/>
                <a:ea typeface="Calibri" panose="020F0502020204030204" pitchFamily="34" charset="0"/>
                <a:cs typeface="Times New Roman" panose="02020603050405020304" pitchFamily="18" charset="0"/>
              </a:rPr>
              <a:t>urchhalten üben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Einsicht gewinnen: Wenn ich übe, werde ich besser.</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Entfaltung von Leistungsbereitschaft</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Spielgesinnung</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Kreativität</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Koedukatives Agieren </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Umgang von Mädchen und Burschen miteinander bei gegebenen Regeln einüben</a:t>
            </a:r>
          </a:p>
        </p:txBody>
      </p:sp>
    </p:spTree>
    <p:extLst>
      <p:ext uri="{BB962C8B-B14F-4D97-AF65-F5344CB8AC3E}">
        <p14:creationId xmlns:p14="http://schemas.microsoft.com/office/powerpoint/2010/main" val="509868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DB585A-EB55-0F96-69DE-3551475171F4}"/>
              </a:ext>
            </a:extLst>
          </p:cNvPr>
          <p:cNvSpPr>
            <a:spLocks noGrp="1"/>
          </p:cNvSpPr>
          <p:nvPr>
            <p:ph type="title"/>
          </p:nvPr>
        </p:nvSpPr>
        <p:spPr/>
        <p:txBody>
          <a:bodyPr/>
          <a:lstStyle/>
          <a:p>
            <a:pPr algn="r"/>
            <a:r>
              <a:rPr lang="ar-EG" b="1" dirty="0">
                <a:solidFill>
                  <a:schemeClr val="accent2">
                    <a:lumMod val="75000"/>
                  </a:schemeClr>
                </a:solidFill>
              </a:rPr>
              <a:t>2. محتويات وأهداف التربية البدنية</a:t>
            </a:r>
            <a:endParaRPr lang="de-AT" b="1" dirty="0">
              <a:solidFill>
                <a:schemeClr val="accent2">
                  <a:lumMod val="75000"/>
                </a:schemeClr>
              </a:solidFill>
            </a:endParaRPr>
          </a:p>
        </p:txBody>
      </p:sp>
      <p:sp>
        <p:nvSpPr>
          <p:cNvPr id="3" name="Inhaltsplatzhalter 2">
            <a:extLst>
              <a:ext uri="{FF2B5EF4-FFF2-40B4-BE49-F238E27FC236}">
                <a16:creationId xmlns:a16="http://schemas.microsoft.com/office/drawing/2014/main" id="{611B3DA9-A36F-953C-DFE9-47DE02EE111E}"/>
              </a:ext>
            </a:extLst>
          </p:cNvPr>
          <p:cNvSpPr>
            <a:spLocks noGrp="1"/>
          </p:cNvSpPr>
          <p:nvPr>
            <p:ph idx="1"/>
          </p:nvPr>
        </p:nvSpPr>
        <p:spPr>
          <a:xfrm>
            <a:off x="998621" y="1536867"/>
            <a:ext cx="9807429" cy="4351338"/>
          </a:xfrm>
        </p:spPr>
        <p:txBody>
          <a:bodyPr>
            <a:normAutofit fontScale="55000" lnSpcReduction="20000"/>
          </a:bodyPr>
          <a:lstStyle/>
          <a:p>
            <a:pPr marL="0" indent="0" algn="r">
              <a:buNone/>
            </a:pPr>
            <a:r>
              <a:rPr lang="ar-EG" b="1" dirty="0">
                <a:solidFill>
                  <a:schemeClr val="accent2">
                    <a:lumMod val="75000"/>
                  </a:schemeClr>
                </a:solidFill>
              </a:rPr>
              <a:t>ب ) التربية بالرياضة</a:t>
            </a:r>
          </a:p>
          <a:p>
            <a:pPr marL="0" indent="0" algn="r">
              <a:buNone/>
            </a:pPr>
            <a:r>
              <a:rPr lang="ar-EG" dirty="0"/>
              <a:t>الثقة بالنفس: </a:t>
            </a:r>
          </a:p>
          <a:p>
            <a:pPr marL="0" indent="0" algn="r">
              <a:buNone/>
            </a:pPr>
            <a:r>
              <a:rPr lang="ar-EG" dirty="0"/>
              <a:t>الإدراك الجسدي والقدرة على الأداء</a:t>
            </a:r>
          </a:p>
          <a:p>
            <a:pPr marL="0" indent="0" algn="r">
              <a:buNone/>
            </a:pPr>
            <a:r>
              <a:rPr lang="ar-EG" dirty="0"/>
              <a:t>التدريب على المثابرة</a:t>
            </a:r>
            <a:endParaRPr lang="de-AT" b="1" dirty="0"/>
          </a:p>
          <a:p>
            <a:pPr marL="0" indent="0" algn="just" rtl="1">
              <a:buNone/>
            </a:pPr>
            <a:r>
              <a:rPr lang="ar-EG" dirty="0"/>
              <a:t>تعزيز الشعور بالقدرة على تحقيق الأهداف	</a:t>
            </a:r>
            <a:endParaRPr lang="de-AT" dirty="0"/>
          </a:p>
          <a:p>
            <a:pPr marL="0" indent="0" algn="r" rtl="1">
              <a:buNone/>
            </a:pPr>
            <a:r>
              <a:rPr lang="ar-EG" dirty="0"/>
              <a:t>فهم القدرات الجسدية واللياقة البدنية  </a:t>
            </a:r>
            <a:endParaRPr lang="de-AT" dirty="0"/>
          </a:p>
          <a:p>
            <a:pPr marL="0" indent="0" algn="just" rtl="1">
              <a:buNone/>
            </a:pPr>
            <a:r>
              <a:rPr lang="ar-EG" dirty="0"/>
              <a:t>ممارسة الاستمرارية وعدم الاستسلام   	</a:t>
            </a:r>
          </a:p>
          <a:p>
            <a:pPr marL="0" indent="0" algn="just" rtl="1">
              <a:buNone/>
            </a:pPr>
            <a:r>
              <a:rPr lang="ar-EG" dirty="0"/>
              <a:t>اكتساب الفهم: تحسن الأداء بالممارسة</a:t>
            </a:r>
          </a:p>
          <a:p>
            <a:pPr marL="0" indent="0" algn="r">
              <a:buNone/>
            </a:pPr>
            <a:endParaRPr lang="ar-EG" dirty="0"/>
          </a:p>
          <a:p>
            <a:pPr marL="0" indent="0" algn="r">
              <a:buNone/>
            </a:pPr>
            <a:r>
              <a:rPr lang="ar-EG" dirty="0"/>
              <a:t>الاستعداد لتطوير الأداء: تعزيز الرغبة في تحسين الأداء</a:t>
            </a:r>
            <a:endParaRPr lang="de-AT" dirty="0"/>
          </a:p>
          <a:p>
            <a:pPr marL="0" indent="0" algn="r">
              <a:buNone/>
            </a:pPr>
            <a:r>
              <a:rPr lang="ar-EG" dirty="0"/>
              <a:t>روح الفريق: تعزيز قيم اللعب والتعاون</a:t>
            </a:r>
            <a:endParaRPr lang="de-AT" dirty="0"/>
          </a:p>
          <a:p>
            <a:pPr marL="0" indent="0" algn="r">
              <a:buNone/>
            </a:pPr>
            <a:r>
              <a:rPr lang="ar-EG" dirty="0"/>
              <a:t>الإبداع: تشجيع الفكر الإبداعي في الأنشطة الرياضية</a:t>
            </a:r>
            <a:endParaRPr lang="de-AT" dirty="0"/>
          </a:p>
          <a:p>
            <a:pPr marL="0" indent="0" algn="r">
              <a:buNone/>
            </a:pPr>
            <a:r>
              <a:rPr lang="ar-EG" dirty="0"/>
              <a:t>التفاعل المشترك: تعزيز التعاون بين الفتيات والفتيان</a:t>
            </a:r>
            <a:endParaRPr lang="de-AT" dirty="0"/>
          </a:p>
          <a:p>
            <a:pPr marL="0" indent="0" algn="r">
              <a:buNone/>
            </a:pPr>
            <a:r>
              <a:rPr lang="ar-EG" dirty="0"/>
              <a:t>التعامل المشترك بين الفتيات والفتيان وممارسة التفاعل بناءً على قواعد محددة</a:t>
            </a:r>
          </a:p>
          <a:p>
            <a:pPr marL="0" indent="0" algn="r">
              <a:buNone/>
            </a:pPr>
            <a:endParaRPr lang="ar-EG" dirty="0"/>
          </a:p>
          <a:p>
            <a:pPr marL="0" indent="0" algn="r">
              <a:buNone/>
            </a:pPr>
            <a:endParaRPr lang="ar-EG" dirty="0"/>
          </a:p>
          <a:p>
            <a:pPr marL="0" indent="0" algn="r">
              <a:buNone/>
            </a:pPr>
            <a:endParaRPr lang="de-AT" dirty="0"/>
          </a:p>
          <a:p>
            <a:pPr algn="r"/>
            <a:endParaRPr lang="de-AT" dirty="0"/>
          </a:p>
          <a:p>
            <a:pPr algn="r"/>
            <a:endParaRPr lang="de-AT" dirty="0"/>
          </a:p>
        </p:txBody>
      </p:sp>
    </p:spTree>
    <p:extLst>
      <p:ext uri="{BB962C8B-B14F-4D97-AF65-F5344CB8AC3E}">
        <p14:creationId xmlns:p14="http://schemas.microsoft.com/office/powerpoint/2010/main" val="638523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9286CB-6EC1-E560-FD0A-66239FBB19D6}"/>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2.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Inhalte und Ziele von BSP</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9911FA90-E019-8B48-F9F3-3142F2EE5D74}"/>
              </a:ext>
            </a:extLst>
          </p:cNvPr>
          <p:cNvSpPr>
            <a:spLocks noGrp="1"/>
          </p:cNvSpPr>
          <p:nvPr>
            <p:ph idx="1"/>
          </p:nvPr>
        </p:nvSpPr>
        <p:spPr>
          <a:xfrm>
            <a:off x="509250" y="1456710"/>
            <a:ext cx="10734822" cy="5317587"/>
          </a:xfrm>
        </p:spPr>
        <p:txBody>
          <a:bodyPr>
            <a:normAutofit/>
          </a:bodyPr>
          <a:lstStyle/>
          <a:p>
            <a:pPr marL="342900" indent="-342900">
              <a:lnSpc>
                <a:spcPct val="107000"/>
              </a:lnSpc>
              <a:spcAft>
                <a:spcPts val="800"/>
              </a:spcAft>
              <a:buFont typeface="+mj-lt"/>
              <a:buAutoNum type="alphaLcParenR" startAt="2"/>
            </a:pPr>
            <a:r>
              <a:rPr lang="de-AT" sz="2400" b="1" i="1" dirty="0">
                <a:latin typeface="Calibri" panose="020F0502020204030204" pitchFamily="34" charset="0"/>
                <a:cs typeface="Times New Roman" panose="02020603050405020304" pitchFamily="18" charset="0"/>
              </a:rPr>
              <a:t>Erziehung durch Sport </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partnerschaftliches Handeln / Sozialkompetenz</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Teamfähigkeit und Kooperationsbereitschaft</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Taktik lernen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an neue Situationen und Menschen anpassen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Teil etwas Größeren sein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Eigenwahrnehmung/-einschätzung üben </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Feedback geben &amp; annehmen </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Regelbewusstsein, Frustrationstoleranz erlernen / Fair Play</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gewinnen/verlieren lernen</a:t>
            </a:r>
          </a:p>
          <a:p>
            <a:pPr marL="1143000" lvl="2" indent="-228600">
              <a:lnSpc>
                <a:spcPct val="107000"/>
              </a:lnSpc>
              <a:spcAft>
                <a:spcPts val="800"/>
              </a:spcAft>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Entscheidungen akzeptieren (Schiedsrichter)</a:t>
            </a:r>
            <a:endParaRPr lang="de-AT"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7777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421A31-BEAF-151D-F338-80ADAAABCB33}"/>
              </a:ext>
            </a:extLst>
          </p:cNvPr>
          <p:cNvSpPr>
            <a:spLocks noGrp="1"/>
          </p:cNvSpPr>
          <p:nvPr>
            <p:ph type="title"/>
          </p:nvPr>
        </p:nvSpPr>
        <p:spPr/>
        <p:txBody>
          <a:bodyPr/>
          <a:lstStyle/>
          <a:p>
            <a:pPr algn="r" rtl="1"/>
            <a:r>
              <a:rPr lang="ar-EG" dirty="0">
                <a:solidFill>
                  <a:schemeClr val="accent2">
                    <a:lumMod val="75000"/>
                  </a:schemeClr>
                </a:solidFill>
              </a:rPr>
              <a:t>2.محتويات وأهداف التربية البدنية</a:t>
            </a:r>
            <a:endParaRPr lang="de-AT" dirty="0">
              <a:solidFill>
                <a:schemeClr val="accent2">
                  <a:lumMod val="75000"/>
                </a:schemeClr>
              </a:solidFill>
            </a:endParaRPr>
          </a:p>
        </p:txBody>
      </p:sp>
      <p:sp>
        <p:nvSpPr>
          <p:cNvPr id="5" name="Inhaltsplatzhalter 4">
            <a:extLst>
              <a:ext uri="{FF2B5EF4-FFF2-40B4-BE49-F238E27FC236}">
                <a16:creationId xmlns:a16="http://schemas.microsoft.com/office/drawing/2014/main" id="{E82EF1E0-81DB-1A46-CBE8-AD74BBE4F1D2}"/>
              </a:ext>
            </a:extLst>
          </p:cNvPr>
          <p:cNvSpPr>
            <a:spLocks noGrp="1"/>
          </p:cNvSpPr>
          <p:nvPr>
            <p:ph idx="1"/>
          </p:nvPr>
        </p:nvSpPr>
        <p:spPr/>
        <p:txBody>
          <a:bodyPr>
            <a:normAutofit fontScale="85000" lnSpcReduction="20000"/>
          </a:bodyPr>
          <a:lstStyle/>
          <a:p>
            <a:pPr marL="0" indent="0" algn="r">
              <a:buNone/>
            </a:pPr>
            <a:r>
              <a:rPr lang="ar-EG" b="1" dirty="0">
                <a:solidFill>
                  <a:schemeClr val="accent2">
                    <a:lumMod val="75000"/>
                  </a:schemeClr>
                </a:solidFill>
              </a:rPr>
              <a:t> التربية بالرياضة</a:t>
            </a:r>
            <a:endParaRPr lang="ar-EG" dirty="0"/>
          </a:p>
          <a:p>
            <a:pPr marL="0" indent="0" algn="r">
              <a:buNone/>
            </a:pPr>
            <a:r>
              <a:rPr lang="ar-EG" dirty="0"/>
              <a:t>العمل المشترك /المهارات الاجتماعية </a:t>
            </a:r>
          </a:p>
          <a:p>
            <a:pPr marL="0" indent="0" algn="r">
              <a:buNone/>
            </a:pPr>
            <a:r>
              <a:rPr lang="ar-EG" dirty="0"/>
              <a:t>العمل كفريق والاستعداد للتعاون </a:t>
            </a:r>
          </a:p>
          <a:p>
            <a:pPr marL="0" indent="0" algn="r">
              <a:buNone/>
            </a:pPr>
            <a:r>
              <a:rPr lang="ar-EG" dirty="0"/>
              <a:t>تعلم التخطيط والمناورة</a:t>
            </a:r>
          </a:p>
          <a:p>
            <a:pPr marL="0" indent="0" algn="r">
              <a:buNone/>
            </a:pPr>
            <a:r>
              <a:rPr lang="ar-EG" dirty="0"/>
              <a:t>التكيف مع المواقف والأشخاص الجدد</a:t>
            </a:r>
          </a:p>
          <a:p>
            <a:pPr marL="0" indent="0" algn="r">
              <a:buNone/>
            </a:pPr>
            <a:r>
              <a:rPr lang="ar-EG" dirty="0"/>
              <a:t>كن جزءاً من شيء أكبر</a:t>
            </a:r>
          </a:p>
          <a:p>
            <a:pPr marL="0" indent="0" algn="r">
              <a:buNone/>
            </a:pPr>
            <a:r>
              <a:rPr lang="ar-EG" dirty="0"/>
              <a:t>ممارسة التصور الذاتي /التقييم</a:t>
            </a:r>
          </a:p>
          <a:p>
            <a:pPr marL="0" indent="0" algn="r">
              <a:buNone/>
            </a:pPr>
            <a:r>
              <a:rPr lang="ar-EG" dirty="0"/>
              <a:t>تقديم وقبول الآراء</a:t>
            </a:r>
          </a:p>
          <a:p>
            <a:pPr marL="0" indent="0" algn="r">
              <a:buNone/>
            </a:pPr>
            <a:r>
              <a:rPr lang="ar-EG" dirty="0"/>
              <a:t>الوعي بالقواعد وتعلم تفادي الغضب/اللعب النظيف</a:t>
            </a:r>
          </a:p>
          <a:p>
            <a:pPr marL="0" indent="0" algn="r">
              <a:buNone/>
            </a:pPr>
            <a:r>
              <a:rPr lang="ar-EG" dirty="0"/>
              <a:t>تعلم الفوز والخسارة</a:t>
            </a:r>
          </a:p>
          <a:p>
            <a:pPr marL="0" indent="0" algn="r">
              <a:buNone/>
            </a:pPr>
            <a:r>
              <a:rPr lang="ar-EG" dirty="0"/>
              <a:t>قبول قرارات الحكم</a:t>
            </a:r>
            <a:endParaRPr lang="de-AT" dirty="0"/>
          </a:p>
        </p:txBody>
      </p:sp>
    </p:spTree>
    <p:extLst>
      <p:ext uri="{BB962C8B-B14F-4D97-AF65-F5344CB8AC3E}">
        <p14:creationId xmlns:p14="http://schemas.microsoft.com/office/powerpoint/2010/main" val="23859557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3" name="Inhaltsplatzhalter 2">
            <a:extLst>
              <a:ext uri="{FF2B5EF4-FFF2-40B4-BE49-F238E27FC236}">
                <a16:creationId xmlns:a16="http://schemas.microsoft.com/office/drawing/2014/main" id="{7BD8C2EF-D501-B565-9DF4-204FF84EF632}"/>
              </a:ext>
            </a:extLst>
          </p:cNvPr>
          <p:cNvSpPr>
            <a:spLocks noGrp="1"/>
          </p:cNvSpPr>
          <p:nvPr>
            <p:ph idx="1"/>
          </p:nvPr>
        </p:nvSpPr>
        <p:spPr>
          <a:xfrm>
            <a:off x="838200" y="2054225"/>
            <a:ext cx="10515600" cy="4351338"/>
          </a:xfrm>
        </p:spPr>
        <p:txBody>
          <a:bodyPr/>
          <a:lstStyle/>
          <a:p>
            <a:pPr marL="0" indent="0">
              <a:lnSpc>
                <a:spcPct val="107000"/>
              </a:lnSpc>
              <a:spcAft>
                <a:spcPts val="800"/>
              </a:spcAft>
              <a:buNone/>
            </a:pPr>
            <a:r>
              <a:rPr lang="de-AT" i="1" dirty="0">
                <a:effectLst/>
                <a:latin typeface="Calibri" panose="020F0502020204030204" pitchFamily="34" charset="0"/>
                <a:ea typeface="Calibri" panose="020F0502020204030204" pitchFamily="34" charset="0"/>
                <a:cs typeface="Times New Roman" panose="02020603050405020304" pitchFamily="18" charset="0"/>
              </a:rPr>
              <a:t>Sportkleidung muss hygienisch sein.</a:t>
            </a:r>
            <a:r>
              <a:rPr lang="de-AT"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 Im Unterricht verwendete Sportkleidung und Sportschuhe dürfen nicht gleichzeitig als Alltagskleidung dienen.</a:t>
            </a:r>
          </a:p>
          <a:p>
            <a:pPr lvl="0">
              <a:lnSpc>
                <a:spcPct val="107000"/>
              </a:lnSpc>
              <a:spcAft>
                <a:spcPts val="800"/>
              </a:spcAft>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 Sportkleidung wird in einem luftdurchlässigen </a:t>
            </a:r>
            <a:r>
              <a:rPr lang="de-AT" dirty="0" err="1">
                <a:effectLst/>
                <a:latin typeface="Calibri" panose="020F0502020204030204" pitchFamily="34" charset="0"/>
                <a:ea typeface="Calibri" panose="020F0502020204030204" pitchFamily="34" charset="0"/>
                <a:cs typeface="Times New Roman" panose="02020603050405020304" pitchFamily="18" charset="0"/>
              </a:rPr>
              <a:t>Turnsackerl</a:t>
            </a:r>
            <a:r>
              <a:rPr lang="de-AT" dirty="0">
                <a:effectLst/>
                <a:latin typeface="Calibri" panose="020F0502020204030204" pitchFamily="34" charset="0"/>
                <a:ea typeface="Calibri" panose="020F0502020204030204" pitchFamily="34" charset="0"/>
                <a:cs typeface="Times New Roman" panose="02020603050405020304" pitchFamily="18" charset="0"/>
              </a:rPr>
              <a:t> aufbewahrt und regelmäßig (ca. alle 2 Wochen) mit nachhause zum Waschen genommen.</a:t>
            </a:r>
          </a:p>
          <a:p>
            <a:pPr marL="0" indent="0">
              <a:buNone/>
            </a:pPr>
            <a:endParaRPr lang="de-AT" dirty="0"/>
          </a:p>
        </p:txBody>
      </p:sp>
    </p:spTree>
    <p:extLst>
      <p:ext uri="{BB962C8B-B14F-4D97-AF65-F5344CB8AC3E}">
        <p14:creationId xmlns:p14="http://schemas.microsoft.com/office/powerpoint/2010/main" val="2957834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F4323D-8CB3-BAF8-79B7-8004DAF41927}"/>
              </a:ext>
            </a:extLst>
          </p:cNvPr>
          <p:cNvSpPr>
            <a:spLocks noGrp="1"/>
          </p:cNvSpPr>
          <p:nvPr>
            <p:ph type="title"/>
          </p:nvPr>
        </p:nvSpPr>
        <p:spPr/>
        <p:txBody>
          <a:bodyPr/>
          <a:lstStyle/>
          <a:p>
            <a:pPr algn="r"/>
            <a:r>
              <a:rPr lang="ar-EG" b="1" dirty="0">
                <a:solidFill>
                  <a:schemeClr val="accent2">
                    <a:lumMod val="75000"/>
                  </a:schemeClr>
                </a:solidFill>
              </a:rPr>
              <a:t>الزي الرياضي</a:t>
            </a:r>
            <a:endParaRPr lang="de-AT" b="1" dirty="0">
              <a:solidFill>
                <a:schemeClr val="accent2">
                  <a:lumMod val="75000"/>
                </a:schemeClr>
              </a:solidFill>
            </a:endParaRPr>
          </a:p>
        </p:txBody>
      </p:sp>
      <p:sp>
        <p:nvSpPr>
          <p:cNvPr id="3" name="Inhaltsplatzhalter 2">
            <a:extLst>
              <a:ext uri="{FF2B5EF4-FFF2-40B4-BE49-F238E27FC236}">
                <a16:creationId xmlns:a16="http://schemas.microsoft.com/office/drawing/2014/main" id="{EE1EDAC0-2D51-BAB7-7251-B6F1F2CE94F9}"/>
              </a:ext>
            </a:extLst>
          </p:cNvPr>
          <p:cNvSpPr>
            <a:spLocks noGrp="1"/>
          </p:cNvSpPr>
          <p:nvPr>
            <p:ph idx="1"/>
          </p:nvPr>
        </p:nvSpPr>
        <p:spPr/>
        <p:txBody>
          <a:bodyPr/>
          <a:lstStyle/>
          <a:p>
            <a:pPr algn="r">
              <a:buFont typeface="Courier New" panose="02070309020205020404" pitchFamily="49" charset="0"/>
              <a:buChar char="o"/>
            </a:pPr>
            <a:endParaRPr lang="de-DE" dirty="0"/>
          </a:p>
          <a:p>
            <a:pPr lvl="1" algn="r" rtl="1">
              <a:buFont typeface="Courier New" panose="02070309020205020404" pitchFamily="49" charset="0"/>
              <a:buChar char="o"/>
            </a:pPr>
            <a:r>
              <a:rPr lang="ar-EG" dirty="0"/>
              <a:t>يجب أن يكون الزي الرياضي نظيفاً وصحياً</a:t>
            </a:r>
          </a:p>
          <a:p>
            <a:pPr lvl="1" algn="r" rtl="1">
              <a:buFont typeface="Courier New" panose="02070309020205020404" pitchFamily="49" charset="0"/>
              <a:buChar char="o"/>
            </a:pPr>
            <a:r>
              <a:rPr lang="ar-EG" dirty="0"/>
              <a:t>يجب عدم استعمال ملابس الرياضة والأحذية الرياضية المستخدمة في الدروس كملابس عادية</a:t>
            </a:r>
            <a:endParaRPr lang="de-AT" dirty="0"/>
          </a:p>
          <a:p>
            <a:pPr marL="457200" lvl="1" indent="0" algn="just" rtl="1">
              <a:buNone/>
            </a:pPr>
            <a:r>
              <a:rPr lang="ar-EG" dirty="0"/>
              <a:t>يتم الاحتفاظ بملابس الرياضة في حقيبة رياضية قابلة للتهوية، ويجب أخذها إلى المنزل بانتظام (كل أسبوعين تقريباً) لغسلها</a:t>
            </a:r>
            <a:endParaRPr lang="de-AT" dirty="0"/>
          </a:p>
        </p:txBody>
      </p:sp>
    </p:spTree>
    <p:extLst>
      <p:ext uri="{BB962C8B-B14F-4D97-AF65-F5344CB8AC3E}">
        <p14:creationId xmlns:p14="http://schemas.microsoft.com/office/powerpoint/2010/main" val="3106285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E55F43-017E-15A0-D6FB-49BA0C69A09A}"/>
              </a:ext>
            </a:extLst>
          </p:cNvPr>
          <p:cNvSpPr>
            <a:spLocks noGrp="1"/>
          </p:cNvSpPr>
          <p:nvPr>
            <p:ph type="ctrTitle"/>
          </p:nvPr>
        </p:nvSpPr>
        <p:spPr/>
        <p:txBody>
          <a:bodyPr>
            <a:normAutofit/>
          </a:bodyPr>
          <a:lstStyle/>
          <a:p>
            <a:pPr>
              <a:lnSpc>
                <a:spcPct val="107000"/>
              </a:lnSpc>
              <a:spcAft>
                <a:spcPts val="800"/>
              </a:spcAft>
            </a:pPr>
            <a:r>
              <a:rPr lang="de-AT" sz="3600" dirty="0">
                <a:effectLst/>
                <a:latin typeface="Calibri" panose="020F0502020204030204" pitchFamily="34" charset="0"/>
                <a:ea typeface="Calibri" panose="020F0502020204030204" pitchFamily="34" charset="0"/>
                <a:cs typeface="Times New Roman" panose="02020603050405020304" pitchFamily="18" charset="0"/>
              </a:rPr>
              <a:t>Unterricht von Bewegung und Sport (BSP)</a:t>
            </a:r>
            <a:br>
              <a:rPr lang="de-AT" sz="3600" dirty="0">
                <a:effectLst/>
                <a:latin typeface="Calibri" panose="020F0502020204030204" pitchFamily="34" charset="0"/>
                <a:ea typeface="Calibri" panose="020F0502020204030204" pitchFamily="34" charset="0"/>
                <a:cs typeface="Times New Roman" panose="02020603050405020304" pitchFamily="18" charset="0"/>
              </a:rPr>
            </a:br>
            <a:endParaRPr lang="de-AT" sz="9600" dirty="0"/>
          </a:p>
        </p:txBody>
      </p:sp>
      <p:sp>
        <p:nvSpPr>
          <p:cNvPr id="3" name="Untertitel 2">
            <a:extLst>
              <a:ext uri="{FF2B5EF4-FFF2-40B4-BE49-F238E27FC236}">
                <a16:creationId xmlns:a16="http://schemas.microsoft.com/office/drawing/2014/main" id="{2454D5F3-66EE-C3BD-1DEE-0627031CF629}"/>
              </a:ext>
            </a:extLst>
          </p:cNvPr>
          <p:cNvSpPr>
            <a:spLocks noGrp="1"/>
          </p:cNvSpPr>
          <p:nvPr>
            <p:ph type="subTitle" idx="1"/>
          </p:nvPr>
        </p:nvSpPr>
        <p:spPr>
          <a:xfrm>
            <a:off x="587838" y="3104887"/>
            <a:ext cx="10480431" cy="3108251"/>
          </a:xfrm>
        </p:spPr>
        <p:txBody>
          <a:bodyPr>
            <a:normAutofit fontScale="92500" lnSpcReduction="10000"/>
          </a:bodyPr>
          <a:lstStyle/>
          <a:p>
            <a:r>
              <a:rPr lang="de-AT" sz="3600" dirty="0">
                <a:effectLst/>
                <a:latin typeface="Calibri" panose="020F0502020204030204" pitchFamily="34" charset="0"/>
                <a:ea typeface="Calibri" panose="020F0502020204030204" pitchFamily="34" charset="0"/>
                <a:cs typeface="Times New Roman" panose="02020603050405020304" pitchFamily="18" charset="0"/>
              </a:rPr>
              <a:t>Info für Schüler*innen </a:t>
            </a:r>
          </a:p>
          <a:p>
            <a:r>
              <a:rPr lang="de-AT" sz="3600" dirty="0">
                <a:effectLst/>
                <a:latin typeface="Calibri" panose="020F0502020204030204" pitchFamily="34" charset="0"/>
                <a:ea typeface="Calibri" panose="020F0502020204030204" pitchFamily="34" charset="0"/>
                <a:cs typeface="Times New Roman" panose="02020603050405020304" pitchFamily="18" charset="0"/>
              </a:rPr>
              <a:t>der ersten Klassen und Seiteneinsteiger*innen, </a:t>
            </a:r>
          </a:p>
          <a:p>
            <a:r>
              <a:rPr lang="de-AT" sz="3600" dirty="0">
                <a:effectLst/>
                <a:latin typeface="Calibri" panose="020F0502020204030204" pitchFamily="34" charset="0"/>
                <a:ea typeface="Calibri" panose="020F0502020204030204" pitchFamily="34" charset="0"/>
                <a:cs typeface="Times New Roman" panose="02020603050405020304" pitchFamily="18" charset="0"/>
              </a:rPr>
              <a:t>sowie deren Eltern</a:t>
            </a:r>
          </a:p>
          <a:p>
            <a:endParaRPr lang="de-AT" sz="3600" dirty="0">
              <a:effectLst/>
              <a:latin typeface="Calibri" panose="020F0502020204030204" pitchFamily="34" charset="0"/>
              <a:ea typeface="Calibri" panose="020F0502020204030204" pitchFamily="34" charset="0"/>
              <a:cs typeface="Times New Roman" panose="02020603050405020304" pitchFamily="18" charset="0"/>
            </a:endParaRPr>
          </a:p>
          <a:p>
            <a:r>
              <a:rPr lang="de-AT" sz="3600" dirty="0">
                <a:effectLst/>
                <a:latin typeface="Calibri" panose="020F0502020204030204" pitchFamily="34" charset="0"/>
                <a:ea typeface="Calibri" panose="020F0502020204030204" pitchFamily="34" charset="0"/>
                <a:cs typeface="Times New Roman" panose="02020603050405020304" pitchFamily="18" charset="0"/>
              </a:rPr>
              <a:t>  </a:t>
            </a:r>
            <a:r>
              <a:rPr lang="de-AT" sz="2400" dirty="0">
                <a:effectLst/>
                <a:latin typeface="Calibri" panose="020F0502020204030204" pitchFamily="34" charset="0"/>
                <a:ea typeface="Calibri" panose="020F0502020204030204" pitchFamily="34" charset="0"/>
                <a:cs typeface="Times New Roman" panose="02020603050405020304" pitchFamily="18" charset="0"/>
              </a:rPr>
              <a:t/>
            </a:r>
            <a:br>
              <a:rPr lang="de-AT" sz="2400" dirty="0">
                <a:effectLst/>
                <a:latin typeface="Calibri" panose="020F0502020204030204" pitchFamily="34" charset="0"/>
                <a:ea typeface="Calibri" panose="020F0502020204030204" pitchFamily="34" charset="0"/>
                <a:cs typeface="Times New Roman" panose="02020603050405020304" pitchFamily="18" charset="0"/>
              </a:rPr>
            </a:br>
            <a:endParaRPr lang="de-AT" dirty="0"/>
          </a:p>
        </p:txBody>
      </p:sp>
      <p:pic>
        <p:nvPicPr>
          <p:cNvPr id="5" name="Grafik 4">
            <a:extLst>
              <a:ext uri="{FF2B5EF4-FFF2-40B4-BE49-F238E27FC236}">
                <a16:creationId xmlns:a16="http://schemas.microsoft.com/office/drawing/2014/main" id="{D369E9C4-EA1F-321C-30C8-5DBD32FBB15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464149" y="5861853"/>
            <a:ext cx="3034766" cy="702569"/>
          </a:xfrm>
          <a:prstGeom prst="rect">
            <a:avLst/>
          </a:prstGeom>
        </p:spPr>
      </p:pic>
    </p:spTree>
    <p:extLst>
      <p:ext uri="{BB962C8B-B14F-4D97-AF65-F5344CB8AC3E}">
        <p14:creationId xmlns:p14="http://schemas.microsoft.com/office/powerpoint/2010/main" val="2595393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3" name="Inhaltsplatzhalter 2">
            <a:extLst>
              <a:ext uri="{FF2B5EF4-FFF2-40B4-BE49-F238E27FC236}">
                <a16:creationId xmlns:a16="http://schemas.microsoft.com/office/drawing/2014/main" id="{7BD8C2EF-D501-B565-9DF4-204FF84EF632}"/>
              </a:ext>
            </a:extLst>
          </p:cNvPr>
          <p:cNvSpPr>
            <a:spLocks noGrp="1"/>
          </p:cNvSpPr>
          <p:nvPr>
            <p:ph idx="1"/>
          </p:nvPr>
        </p:nvSpPr>
        <p:spPr>
          <a:xfrm>
            <a:off x="838200" y="2135818"/>
            <a:ext cx="10515600" cy="4351338"/>
          </a:xfrm>
        </p:spPr>
        <p:txBody>
          <a:bodyPr/>
          <a:lstStyle/>
          <a:p>
            <a:pPr marL="0" indent="0">
              <a:lnSpc>
                <a:spcPct val="107000"/>
              </a:lnSpc>
              <a:spcAft>
                <a:spcPts val="800"/>
              </a:spcAft>
              <a:buNone/>
            </a:pPr>
            <a:r>
              <a:rPr lang="de-AT" i="1" dirty="0">
                <a:effectLst/>
                <a:latin typeface="Calibri" panose="020F0502020204030204" pitchFamily="34" charset="0"/>
                <a:ea typeface="Calibri" panose="020F0502020204030204" pitchFamily="34" charset="0"/>
                <a:cs typeface="Times New Roman" panose="02020603050405020304" pitchFamily="18" charset="0"/>
              </a:rPr>
              <a:t>Sportkleidung muss volle Bewegungsfreiheit gewährleisten</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 Kurze oder lange Hose</a:t>
            </a:r>
          </a:p>
          <a:p>
            <a:pPr lvl="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 T-Shirt</a:t>
            </a:r>
          </a:p>
          <a:p>
            <a:pPr lvl="0">
              <a:lnSpc>
                <a:spcPct val="107000"/>
              </a:lnSpc>
              <a:buFont typeface="Courier New" panose="02070309020205020404" pitchFamily="49" charset="0"/>
              <a:buChar char="o"/>
            </a:pPr>
            <a:r>
              <a:rPr lang="de-AT" dirty="0">
                <a:latin typeface="Calibri" panose="020F0502020204030204" pitchFamily="34" charset="0"/>
                <a:ea typeface="Calibri" panose="020F0502020204030204" pitchFamily="34" charset="0"/>
                <a:cs typeface="Times New Roman" panose="02020603050405020304" pitchFamily="18" charset="0"/>
              </a:rPr>
              <a:t> Sportschuhe</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61094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ar-EG" b="1" dirty="0">
                <a:solidFill>
                  <a:schemeClr val="accent2">
                    <a:lumMod val="75000"/>
                  </a:schemeClr>
                </a:solidFill>
              </a:rPr>
              <a:t>ملابس الرياضة</a:t>
            </a:r>
            <a:endParaRPr lang="de-AT" dirty="0"/>
          </a:p>
        </p:txBody>
      </p:sp>
      <p:sp>
        <p:nvSpPr>
          <p:cNvPr id="3" name="Inhaltsplatzhalter 2"/>
          <p:cNvSpPr>
            <a:spLocks noGrp="1"/>
          </p:cNvSpPr>
          <p:nvPr>
            <p:ph idx="1"/>
          </p:nvPr>
        </p:nvSpPr>
        <p:spPr/>
        <p:txBody>
          <a:bodyPr/>
          <a:lstStyle/>
          <a:p>
            <a:pPr marL="0" indent="0" algn="r">
              <a:buNone/>
            </a:pPr>
            <a:r>
              <a:rPr lang="ar-SY" dirty="0"/>
              <a:t>يجب أن </a:t>
            </a:r>
            <a:r>
              <a:rPr lang="ar-EG" dirty="0"/>
              <a:t>توفر</a:t>
            </a:r>
            <a:r>
              <a:rPr lang="ar-SY" dirty="0"/>
              <a:t> ملابس الرياضة حرية الحركة</a:t>
            </a:r>
            <a:endParaRPr lang="de-DE" dirty="0"/>
          </a:p>
          <a:p>
            <a:pPr marL="0" indent="0" algn="r">
              <a:buNone/>
            </a:pPr>
            <a:r>
              <a:rPr lang="ar-SY" dirty="0"/>
              <a:t>سروال</a:t>
            </a:r>
            <a:r>
              <a:rPr lang="ar-SY" b="1" dirty="0"/>
              <a:t> </a:t>
            </a:r>
            <a:r>
              <a:rPr lang="ar-SY" dirty="0"/>
              <a:t>قصير أو طويل</a:t>
            </a:r>
            <a:endParaRPr lang="de-DE" dirty="0"/>
          </a:p>
          <a:p>
            <a:pPr marL="0" indent="0" algn="r">
              <a:buNone/>
            </a:pPr>
            <a:r>
              <a:rPr lang="ar-SY" dirty="0"/>
              <a:t>تي شيرت</a:t>
            </a:r>
            <a:endParaRPr lang="de-DE" dirty="0"/>
          </a:p>
          <a:p>
            <a:pPr marL="0" indent="0" algn="r">
              <a:buNone/>
            </a:pPr>
            <a:r>
              <a:rPr lang="ar-SY" dirty="0"/>
              <a:t>حذاء رياضي</a:t>
            </a:r>
            <a:endParaRPr lang="de-AT" dirty="0"/>
          </a:p>
        </p:txBody>
      </p:sp>
    </p:spTree>
    <p:extLst>
      <p:ext uri="{BB962C8B-B14F-4D97-AF65-F5344CB8AC3E}">
        <p14:creationId xmlns:p14="http://schemas.microsoft.com/office/powerpoint/2010/main" val="9087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3" name="Inhaltsplatzhalter 2">
            <a:extLst>
              <a:ext uri="{FF2B5EF4-FFF2-40B4-BE49-F238E27FC236}">
                <a16:creationId xmlns:a16="http://schemas.microsoft.com/office/drawing/2014/main" id="{7BD8C2EF-D501-B565-9DF4-204FF84EF632}"/>
              </a:ext>
            </a:extLst>
          </p:cNvPr>
          <p:cNvSpPr>
            <a:spLocks noGrp="1"/>
          </p:cNvSpPr>
          <p:nvPr>
            <p:ph idx="1"/>
          </p:nvPr>
        </p:nvSpPr>
        <p:spPr/>
        <p:txBody>
          <a:bodyPr>
            <a:normAutofit fontScale="85000" lnSpcReduction="10000"/>
          </a:bodyPr>
          <a:lstStyle/>
          <a:p>
            <a:pPr marL="0" indent="0">
              <a:lnSpc>
                <a:spcPct val="107000"/>
              </a:lnSpc>
              <a:spcAft>
                <a:spcPts val="800"/>
              </a:spcAft>
              <a:buNone/>
            </a:pPr>
            <a:r>
              <a:rPr lang="de-AT" i="1" dirty="0">
                <a:effectLst/>
                <a:latin typeface="Calibri" panose="020F0502020204030204" pitchFamily="34" charset="0"/>
                <a:ea typeface="Calibri" panose="020F0502020204030204" pitchFamily="34" charset="0"/>
                <a:cs typeface="Times New Roman" panose="02020603050405020304" pitchFamily="18" charset="0"/>
              </a:rPr>
              <a:t>Sportkleidung darf nicht zu einer Unfallquelle werden oder eine Verletzungsgefahr darstellen. </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Sportschuhe mit (heller) Sohle </a:t>
            </a:r>
          </a:p>
          <a:p>
            <a:pPr lvl="1">
              <a:lnSpc>
                <a:spcPct val="107000"/>
              </a:lnSpc>
              <a:spcAft>
                <a:spcPts val="800"/>
              </a:spcAft>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Wenn es die Unterrichtssituation erlaubt, kann mit rutschfesten Socken, Turnpatschen oder barfuß geturnt werden. (z.B. nicht bei Ballspielen, wo Schüler*innen einander auf die Füße treten können und ohne Schuhe Verletzungsgefahr besteht.)</a:t>
            </a:r>
          </a:p>
          <a:p>
            <a:pPr lvl="0">
              <a:lnSpc>
                <a:spcPct val="107000"/>
              </a:lnSpc>
              <a:spcAft>
                <a:spcPts val="800"/>
              </a:spcAft>
              <a:buFont typeface="Courier New" panose="02070309020205020404" pitchFamily="49" charset="0"/>
              <a:buChar char="o"/>
            </a:pPr>
            <a:r>
              <a:rPr lang="de-AT" dirty="0"/>
              <a:t>Schmuck darf im Sportunterricht nicht getragen werden; die Schüler*innen müssen ihn selbst abnehmen können</a:t>
            </a:r>
          </a:p>
          <a:p>
            <a:pPr lvl="0">
              <a:lnSpc>
                <a:spcPct val="107000"/>
              </a:lnSpc>
              <a:spcAft>
                <a:spcPts val="800"/>
              </a:spcAft>
              <a:buFont typeface="Courier New" panose="02070309020205020404" pitchFamily="49" charset="0"/>
              <a:buChar char="o"/>
            </a:pPr>
            <a:r>
              <a:rPr lang="de-AT" dirty="0"/>
              <a:t>bei offenem langen Haar: 2-3 Haarbänder/</a:t>
            </a:r>
            <a:r>
              <a:rPr lang="de-AT" dirty="0" err="1"/>
              <a:t>gummis</a:t>
            </a:r>
            <a:r>
              <a:rPr lang="de-AT" dirty="0"/>
              <a:t> im </a:t>
            </a:r>
            <a:r>
              <a:rPr lang="de-AT" dirty="0" err="1"/>
              <a:t>Turnsackerl</a:t>
            </a:r>
            <a:r>
              <a:rPr lang="de-AT" dirty="0"/>
              <a:t> dabeihaben</a:t>
            </a:r>
          </a:p>
        </p:txBody>
      </p:sp>
    </p:spTree>
    <p:extLst>
      <p:ext uri="{BB962C8B-B14F-4D97-AF65-F5344CB8AC3E}">
        <p14:creationId xmlns:p14="http://schemas.microsoft.com/office/powerpoint/2010/main" val="1772288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986202-2322-0558-9D0E-9DC2FBAA0AC0}"/>
              </a:ext>
            </a:extLst>
          </p:cNvPr>
          <p:cNvSpPr>
            <a:spLocks noGrp="1"/>
          </p:cNvSpPr>
          <p:nvPr>
            <p:ph type="title"/>
          </p:nvPr>
        </p:nvSpPr>
        <p:spPr/>
        <p:txBody>
          <a:bodyPr/>
          <a:lstStyle/>
          <a:p>
            <a:pPr algn="r"/>
            <a:r>
              <a:rPr lang="ar-EG" b="1" dirty="0">
                <a:solidFill>
                  <a:schemeClr val="accent2">
                    <a:lumMod val="75000"/>
                  </a:schemeClr>
                </a:solidFill>
              </a:rPr>
              <a:t>ملابس الرياضة</a:t>
            </a:r>
            <a:endParaRPr lang="de-AT" b="1" dirty="0">
              <a:solidFill>
                <a:schemeClr val="accent2">
                  <a:lumMod val="75000"/>
                </a:schemeClr>
              </a:solidFill>
            </a:endParaRPr>
          </a:p>
        </p:txBody>
      </p:sp>
      <p:sp>
        <p:nvSpPr>
          <p:cNvPr id="3" name="Inhaltsplatzhalter 2">
            <a:extLst>
              <a:ext uri="{FF2B5EF4-FFF2-40B4-BE49-F238E27FC236}">
                <a16:creationId xmlns:a16="http://schemas.microsoft.com/office/drawing/2014/main" id="{DFEF63FF-E64E-911E-0ADC-0C8A214C5F4F}"/>
              </a:ext>
            </a:extLst>
          </p:cNvPr>
          <p:cNvSpPr>
            <a:spLocks noGrp="1"/>
          </p:cNvSpPr>
          <p:nvPr>
            <p:ph idx="1"/>
          </p:nvPr>
        </p:nvSpPr>
        <p:spPr>
          <a:xfrm>
            <a:off x="838200" y="1379621"/>
            <a:ext cx="10515600" cy="5245767"/>
          </a:xfrm>
        </p:spPr>
        <p:txBody>
          <a:bodyPr>
            <a:normAutofit/>
          </a:bodyPr>
          <a:lstStyle/>
          <a:p>
            <a:pPr marL="0" indent="0" algn="r">
              <a:buNone/>
            </a:pPr>
            <a:r>
              <a:rPr lang="ar-EG" dirty="0"/>
              <a:t>يجب ألا تتسبب ملابس الرياضة في وقوع  حوادث أو تمثل خطرًا للإصابات.</a:t>
            </a:r>
            <a:endParaRPr lang="de-AT" dirty="0"/>
          </a:p>
          <a:p>
            <a:pPr marL="0" indent="0" algn="r">
              <a:buNone/>
            </a:pPr>
            <a:r>
              <a:rPr lang="ar-EG" dirty="0"/>
              <a:t>(أحذية رياضية ذات نعل فاتح)</a:t>
            </a:r>
          </a:p>
          <a:p>
            <a:pPr marL="0" indent="0" algn="just" rtl="1">
              <a:buNone/>
            </a:pPr>
            <a:r>
              <a:rPr lang="ar-EG" dirty="0"/>
              <a:t>إذا كان نوع درس الرياضة يسمح بذلك ، فيمكن ممارسة الرياضة بجورب غير أملس، أو أحذية رياضية خفيفة، أو حافي القدمين. (على سبيل المثال، في ألعاب الكرة، حيث من المحتمل أن تصطدم أقدام الطلاب ببعضها</a:t>
            </a:r>
            <a:r>
              <a:rPr lang="de-AT" dirty="0"/>
              <a:t> </a:t>
            </a:r>
            <a:r>
              <a:rPr lang="ar-EG" dirty="0"/>
              <a:t>مما يشكل خطرًا للإصابة عند اللعب بدون أحذية)</a:t>
            </a:r>
            <a:endParaRPr lang="de-AT" dirty="0"/>
          </a:p>
          <a:p>
            <a:pPr marL="0" indent="0" algn="just" rtl="1">
              <a:buNone/>
            </a:pPr>
            <a:r>
              <a:rPr lang="ar-EG" dirty="0"/>
              <a:t>يجب عدم ارتداء الحلي أثناء دروس الرياضة؛ وأن يتمكن الطلاب من خلعها بأنفسهم</a:t>
            </a:r>
            <a:endParaRPr lang="de-AT" dirty="0"/>
          </a:p>
          <a:p>
            <a:pPr marL="0" indent="0" algn="just" rtl="1">
              <a:buNone/>
            </a:pPr>
            <a:r>
              <a:rPr lang="ar-EG" dirty="0"/>
              <a:t>بالنسبة للشعر الطويل المسدل: يجب أن يكون لدى الطالبات ربطتين أو ثلاث ربطات للشعر في حقيبة الرياضة</a:t>
            </a:r>
            <a:r>
              <a:rPr lang="de-AT" dirty="0"/>
              <a:t>.</a:t>
            </a:r>
          </a:p>
        </p:txBody>
      </p:sp>
    </p:spTree>
    <p:extLst>
      <p:ext uri="{BB962C8B-B14F-4D97-AF65-F5344CB8AC3E}">
        <p14:creationId xmlns:p14="http://schemas.microsoft.com/office/powerpoint/2010/main" val="32758472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pic>
        <p:nvPicPr>
          <p:cNvPr id="4" name="Inhaltsplatzhalter 3">
            <a:extLst>
              <a:ext uri="{FF2B5EF4-FFF2-40B4-BE49-F238E27FC236}">
                <a16:creationId xmlns:a16="http://schemas.microsoft.com/office/drawing/2014/main" id="{71503D0C-3006-710A-0060-FF1D3665F174}"/>
              </a:ext>
            </a:extLst>
          </p:cNvPr>
          <p:cNvPicPr>
            <a:picLocks noGrp="1" noChangeAspect="1"/>
          </p:cNvPicPr>
          <p:nvPr>
            <p:ph idx="1"/>
          </p:nvPr>
        </p:nvPicPr>
        <p:blipFill>
          <a:blip r:embed="rId2"/>
          <a:stretch>
            <a:fillRect/>
          </a:stretch>
        </p:blipFill>
        <p:spPr>
          <a:xfrm>
            <a:off x="5400812" y="365125"/>
            <a:ext cx="6347258" cy="4639530"/>
          </a:xfrm>
          <a:prstGeom prst="rect">
            <a:avLst/>
          </a:prstGeom>
          <a:ln>
            <a:solidFill>
              <a:schemeClr val="accent1"/>
            </a:solidFill>
          </a:ln>
          <a:scene3d>
            <a:camera prst="orthographicFront">
              <a:rot lat="0" lon="0" rev="0"/>
            </a:camera>
            <a:lightRig rig="threePt" dir="t"/>
          </a:scene3d>
        </p:spPr>
      </p:pic>
      <p:sp>
        <p:nvSpPr>
          <p:cNvPr id="6" name="Textfeld 5">
            <a:extLst>
              <a:ext uri="{FF2B5EF4-FFF2-40B4-BE49-F238E27FC236}">
                <a16:creationId xmlns:a16="http://schemas.microsoft.com/office/drawing/2014/main" id="{53257ECC-1118-DC87-0CD8-49F28396EFA5}"/>
              </a:ext>
            </a:extLst>
          </p:cNvPr>
          <p:cNvSpPr txBox="1"/>
          <p:nvPr/>
        </p:nvSpPr>
        <p:spPr>
          <a:xfrm>
            <a:off x="4628271" y="5292847"/>
            <a:ext cx="7282374" cy="1330557"/>
          </a:xfrm>
          <a:prstGeom prst="rect">
            <a:avLst/>
          </a:prstGeom>
          <a:noFill/>
        </p:spPr>
        <p:txBody>
          <a:bodyPr wrap="square">
            <a:spAutoFit/>
          </a:bodyPr>
          <a:lstStyle/>
          <a:p>
            <a:pPr marL="914400">
              <a:lnSpc>
                <a:spcPct val="107000"/>
              </a:lnSpc>
              <a:spcAft>
                <a:spcPts val="800"/>
              </a:spcAft>
            </a:pPr>
            <a:r>
              <a:rPr lang="de-AT" sz="2000" dirty="0">
                <a:effectLst/>
                <a:latin typeface="Calibri" panose="020F0502020204030204" pitchFamily="34" charset="0"/>
                <a:ea typeface="Calibri" panose="020F0502020204030204" pitchFamily="34" charset="0"/>
                <a:cs typeface="Times New Roman" panose="02020603050405020304" pitchFamily="18" charset="0"/>
              </a:rPr>
              <a:t>aus: </a:t>
            </a:r>
            <a:r>
              <a:rPr lang="de-AT" sz="2000" dirty="0" err="1">
                <a:effectLst/>
                <a:latin typeface="Calibri" panose="020F0502020204030204" pitchFamily="34" charset="0"/>
                <a:ea typeface="Calibri" panose="020F0502020204030204" pitchFamily="34" charset="0"/>
                <a:cs typeface="Times New Roman" panose="02020603050405020304" pitchFamily="18" charset="0"/>
              </a:rPr>
              <a:t>Halloheft</a:t>
            </a:r>
            <a:r>
              <a:rPr lang="de-AT" sz="2000" dirty="0">
                <a:effectLst/>
                <a:latin typeface="Calibri" panose="020F0502020204030204" pitchFamily="34" charset="0"/>
                <a:ea typeface="Calibri" panose="020F0502020204030204" pitchFamily="34" charset="0"/>
                <a:cs typeface="Times New Roman" panose="02020603050405020304" pitchFamily="18" charset="0"/>
              </a:rPr>
              <a:t>, Seite 15: </a:t>
            </a:r>
            <a:r>
              <a:rPr lang="de-AT" sz="2000" dirty="0" err="1">
                <a:effectLst/>
                <a:latin typeface="Calibri" panose="020F0502020204030204" pitchFamily="34" charset="0"/>
                <a:ea typeface="Calibri" panose="020F0502020204030204" pitchFamily="34" charset="0"/>
                <a:cs typeface="Times New Roman" panose="02020603050405020304" pitchFamily="18" charset="0"/>
              </a:rPr>
              <a:t>Turnsackerl</a:t>
            </a:r>
            <a:r>
              <a:rPr lang="de-AT" sz="2000" dirty="0">
                <a:effectLst/>
                <a:latin typeface="Calibri" panose="020F0502020204030204" pitchFamily="34" charset="0"/>
                <a:ea typeface="Calibri" panose="020F0502020204030204" pitchFamily="34" charset="0"/>
                <a:cs typeface="Times New Roman" panose="02020603050405020304" pitchFamily="18" charset="0"/>
              </a:rPr>
              <a:t> mit Inhalt auf Deutsch und Arabisch: </a:t>
            </a: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https://padlet.com/sfz_padlet/seiteneinsteiger-innen-mit-arabischer-erstsprache-in-wiener--6bcj1xdenafgrl7a/wish/2928301970</a:t>
            </a:r>
            <a:endParaRPr lang="de-AT"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149723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05489"/>
            <a:ext cx="10515600" cy="758577"/>
          </a:xfrm>
        </p:spPr>
        <p:txBody>
          <a:bodyPr>
            <a:normAutofit/>
          </a:bodyPr>
          <a:lstStyle/>
          <a:p>
            <a:pPr algn="ctr"/>
            <a:r>
              <a:rPr lang="ar-EG" b="1" dirty="0">
                <a:solidFill>
                  <a:srgbClr val="E97132">
                    <a:lumMod val="75000"/>
                  </a:srgbClr>
                </a:solidFill>
              </a:rPr>
              <a:t>ملابس الرياضة</a:t>
            </a:r>
            <a:endParaRPr lang="de-AT" dirty="0"/>
          </a:p>
        </p:txBody>
      </p:sp>
      <p:pic>
        <p:nvPicPr>
          <p:cNvPr id="4" name="Inhaltsplatzhalter 3">
            <a:extLst>
              <a:ext uri="{FF2B5EF4-FFF2-40B4-BE49-F238E27FC236}">
                <a16:creationId xmlns:a16="http://schemas.microsoft.com/office/drawing/2014/main" id="{71503D0C-3006-710A-0060-FF1D3665F174}"/>
              </a:ext>
            </a:extLst>
          </p:cNvPr>
          <p:cNvPicPr>
            <a:picLocks noGrp="1" noChangeAspect="1"/>
          </p:cNvPicPr>
          <p:nvPr>
            <p:ph idx="1"/>
          </p:nvPr>
        </p:nvPicPr>
        <p:blipFill>
          <a:blip r:embed="rId2"/>
          <a:stretch>
            <a:fillRect/>
          </a:stretch>
        </p:blipFill>
        <p:spPr>
          <a:xfrm>
            <a:off x="5478010" y="989902"/>
            <a:ext cx="5875789" cy="4169328"/>
          </a:xfrm>
          <a:prstGeom prst="rect">
            <a:avLst/>
          </a:prstGeom>
          <a:ln>
            <a:solidFill>
              <a:schemeClr val="accent1"/>
            </a:solidFill>
          </a:ln>
          <a:scene3d>
            <a:camera prst="orthographicFront">
              <a:rot lat="0" lon="0" rev="0"/>
            </a:camera>
            <a:lightRig rig="threePt" dir="t"/>
          </a:scene3d>
        </p:spPr>
      </p:pic>
      <p:sp>
        <p:nvSpPr>
          <p:cNvPr id="5" name="Rectangle 1"/>
          <p:cNvSpPr>
            <a:spLocks noChangeArrowheads="1"/>
          </p:cNvSpPr>
          <p:nvPr/>
        </p:nvSpPr>
        <p:spPr bwMode="auto">
          <a:xfrm>
            <a:off x="11901536" y="105489"/>
            <a:ext cx="29046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altLang="de-DE" sz="1000" b="0" i="0" u="none" strike="noStrike" kern="1200" cap="none" spc="0" normalizeH="0" baseline="0" noProof="0" dirty="0">
                <a:ln>
                  <a:noFill/>
                </a:ln>
                <a:solidFill>
                  <a:srgbClr val="333333"/>
                </a:solidFill>
                <a:effectLst/>
                <a:uLnTx/>
                <a:uFillTx/>
                <a:latin typeface="Poppins"/>
                <a:ea typeface="+mn-ea"/>
                <a:cs typeface="Arial" panose="020B0604020202020204" pitchFamily="34" charset="0"/>
              </a:rPr>
              <a:t>   </a:t>
            </a:r>
            <a:endParaRPr kumimoji="0" lang="de-DE" altLang="de-DE"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 name="Rechteck 5"/>
          <p:cNvSpPr/>
          <p:nvPr/>
        </p:nvSpPr>
        <p:spPr>
          <a:xfrm>
            <a:off x="2579571" y="5285066"/>
            <a:ext cx="8922618" cy="1231106"/>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333333"/>
              </a:solidFill>
              <a:effectLst/>
              <a:uLnTx/>
              <a:uFillTx/>
              <a:latin typeface="Poppins"/>
              <a:ea typeface="+mn-ea"/>
              <a:cs typeface="+mn-cs"/>
            </a:endParaRP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ar-SY"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من  دفتر مرحبا، صفحة 15: حقيبة الرياضة مع المحتوى</a:t>
            </a:r>
            <a:r>
              <a:rPr kumimoji="0" lang="ar-EG"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ar-SY"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بالألمانية والعربية</a:t>
            </a:r>
            <a:endParaRPr kumimoji="0" lang="de-DE"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de-AT"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de-AT" sz="18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Times New Roman" panose="02020603050405020304" pitchFamily="18" charset="0"/>
                <a:hlinkClick r:id="rId3"/>
              </a:rPr>
              <a:t>https://padlet.com/sfz_padlet/seiteneinsteiger-innen-mit-arabischer-erstsprache-in-wiener--6bcj1xdenafgrl7a/wish/2928301970</a:t>
            </a:r>
            <a:endParaRPr kumimoji="0" lang="de-AT"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069500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5" name="Inhaltsplatzhalter 4">
            <a:extLst>
              <a:ext uri="{FF2B5EF4-FFF2-40B4-BE49-F238E27FC236}">
                <a16:creationId xmlns:a16="http://schemas.microsoft.com/office/drawing/2014/main" id="{0C05403F-78B8-D821-EF02-A7D66B3E0CC7}"/>
              </a:ext>
            </a:extLst>
          </p:cNvPr>
          <p:cNvSpPr>
            <a:spLocks noGrp="1"/>
          </p:cNvSpPr>
          <p:nvPr>
            <p:ph idx="1"/>
          </p:nvPr>
        </p:nvSpPr>
        <p:spPr>
          <a:xfrm>
            <a:off x="182880" y="2279650"/>
            <a:ext cx="10988040" cy="4842461"/>
          </a:xfrm>
        </p:spPr>
        <p:txBody>
          <a:bodyPr>
            <a:normAutofit/>
          </a:bodyPr>
          <a:lstStyle/>
          <a:p>
            <a:pPr marL="0" indent="0">
              <a:lnSpc>
                <a:spcPct val="107000"/>
              </a:lnSpc>
              <a:spcAft>
                <a:spcPts val="800"/>
              </a:spcAft>
              <a:buNone/>
            </a:pPr>
            <a:r>
              <a:rPr lang="de-AT" sz="2000" b="1" dirty="0">
                <a:effectLst/>
                <a:latin typeface="Calibri" panose="020F0502020204030204" pitchFamily="34" charset="0"/>
                <a:ea typeface="Calibri" panose="020F0502020204030204" pitchFamily="34" charset="0"/>
                <a:cs typeface="Times New Roman" panose="02020603050405020304" pitchFamily="18" charset="0"/>
              </a:rPr>
              <a:t>Falls Mädchen aus religiösen Gründen eine Kopfbedeckung tragen</a:t>
            </a:r>
            <a:r>
              <a:rPr lang="de-AT" sz="2000" b="1" dirty="0">
                <a:latin typeface="Calibri" panose="020F0502020204030204" pitchFamily="34" charset="0"/>
                <a:ea typeface="Calibri" panose="020F0502020204030204" pitchFamily="34" charset="0"/>
                <a:cs typeface="Times New Roman" panose="02020603050405020304" pitchFamily="18" charset="0"/>
              </a:rPr>
              <a:t>,</a:t>
            </a:r>
            <a:endParaRPr lang="de-AT" sz="20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None/>
            </a:pPr>
            <a:r>
              <a:rPr lang="de-AT" sz="2000" dirty="0">
                <a:effectLst/>
                <a:latin typeface="Calibri" panose="020F0502020204030204" pitchFamily="34" charset="0"/>
                <a:ea typeface="Calibri" panose="020F0502020204030204" pitchFamily="34" charset="0"/>
                <a:cs typeface="Times New Roman" panose="02020603050405020304" pitchFamily="18" charset="0"/>
              </a:rPr>
              <a:t>ist es zielführend, Folgendes bei einer Eltern-Info-Veranstaltung zu thematisieren:</a:t>
            </a:r>
          </a:p>
          <a:p>
            <a:pPr lvl="1">
              <a:lnSpc>
                <a:spcPct val="107000"/>
              </a:lnSpc>
              <a:buFont typeface="Courier New" panose="02070309020205020404" pitchFamily="49" charset="0"/>
              <a:buChar char="o"/>
            </a:pPr>
            <a:r>
              <a:rPr lang="de-AT" sz="2000" dirty="0">
                <a:effectLst/>
                <a:latin typeface="Calibri" panose="020F0502020204030204" pitchFamily="34" charset="0"/>
                <a:ea typeface="Calibri" panose="020F0502020204030204" pitchFamily="34" charset="0"/>
                <a:cs typeface="Times New Roman" panose="02020603050405020304" pitchFamily="18" charset="0"/>
              </a:rPr>
              <a:t>Für die Zeit des Turnunterrichts kann die Kopfbedeckung abgelegt werden.</a:t>
            </a:r>
          </a:p>
          <a:p>
            <a:pPr lvl="1">
              <a:lnSpc>
                <a:spcPct val="107000"/>
              </a:lnSpc>
              <a:buFont typeface="Courier New" panose="02070309020205020404" pitchFamily="49" charset="0"/>
              <a:buChar char="o"/>
            </a:pPr>
            <a:r>
              <a:rPr lang="de-AT" sz="2000" dirty="0">
                <a:effectLst/>
                <a:latin typeface="Calibri" panose="020F0502020204030204" pitchFamily="34" charset="0"/>
                <a:ea typeface="Corbel" panose="020B0503020204020204" pitchFamily="34" charset="0"/>
                <a:cs typeface="Times New Roman" panose="02020603050405020304" pitchFamily="18" charset="0"/>
              </a:rPr>
              <a:t>Das Tragen einer Kopfbedeckung ist dann gestattet, wenn diese die erforderliche Bewegungsfreiheit gewährleistet, nicht durch Kämme, Haarnadeln oder -spangen befestigt und nicht um den Hals gebunden ist:</a:t>
            </a:r>
            <a:endParaRPr lang="de-AT" sz="2000" dirty="0">
              <a:effectLst/>
              <a:latin typeface="Calibri" panose="020F0502020204030204" pitchFamily="34" charset="0"/>
              <a:ea typeface="Calibri" panose="020F0502020204030204" pitchFamily="34" charset="0"/>
              <a:cs typeface="Times New Roman" panose="02020603050405020304" pitchFamily="18" charset="0"/>
            </a:endParaRPr>
          </a:p>
          <a:p>
            <a:pPr marL="1028700" indent="-342900">
              <a:lnSpc>
                <a:spcPct val="107000"/>
              </a:lnSpc>
              <a:buFont typeface="Courier New" panose="02070309020205020404" pitchFamily="49" charset="0"/>
              <a:buChar char="o"/>
            </a:pPr>
            <a:r>
              <a:rPr lang="de-AT" sz="2000" dirty="0">
                <a:effectLst/>
                <a:latin typeface="Calibri" panose="020F0502020204030204" pitchFamily="34" charset="0"/>
                <a:ea typeface="Calibri" panose="020F0502020204030204" pitchFamily="34" charset="0"/>
                <a:cs typeface="Times New Roman" panose="02020603050405020304" pitchFamily="18" charset="0"/>
              </a:rPr>
              <a:t>Eigens für Sport geeignete Sport-Kopfbedeckungen sind</a:t>
            </a:r>
            <a:r>
              <a:rPr lang="de-AT" sz="2000" b="1" dirty="0">
                <a:effectLst/>
                <a:latin typeface="Calibri" panose="020F0502020204030204" pitchFamily="34" charset="0"/>
                <a:ea typeface="Calibri" panose="020F0502020204030204" pitchFamily="34" charset="0"/>
                <a:cs typeface="Times New Roman" panose="02020603050405020304" pitchFamily="18" charset="0"/>
              </a:rPr>
              <a:t> </a:t>
            </a:r>
            <a:r>
              <a:rPr lang="de-AT" sz="2000" dirty="0">
                <a:effectLst/>
                <a:latin typeface="Calibri" panose="020F0502020204030204" pitchFamily="34" charset="0"/>
                <a:ea typeface="Calibri" panose="020F0502020204030204" pitchFamily="34" charset="0"/>
                <a:cs typeface="Times New Roman" panose="02020603050405020304" pitchFamily="18" charset="0"/>
              </a:rPr>
              <a:t>elastisch und eng anliegend am Hals; in der Schule könnten welche vorrätig sein zur Ausleihe, falls </a:t>
            </a:r>
            <a:r>
              <a:rPr lang="de-AT" sz="2000">
                <a:effectLst/>
                <a:latin typeface="Calibri" panose="020F0502020204030204" pitchFamily="34" charset="0"/>
                <a:ea typeface="Calibri" panose="020F0502020204030204" pitchFamily="34" charset="0"/>
                <a:cs typeface="Times New Roman" panose="02020603050405020304" pitchFamily="18" charset="0"/>
              </a:rPr>
              <a:t>Schülerinnen ihre eigene </a:t>
            </a:r>
            <a:r>
              <a:rPr lang="de-AT" sz="2000" dirty="0">
                <a:effectLst/>
                <a:latin typeface="Calibri" panose="020F0502020204030204" pitchFamily="34" charset="0"/>
                <a:ea typeface="Calibri" panose="020F0502020204030204" pitchFamily="34" charset="0"/>
                <a:cs typeface="Times New Roman" panose="02020603050405020304" pitchFamily="18" charset="0"/>
              </a:rPr>
              <a:t>vergessen haben; erhältlich im Fachhandel (6€ Richtpreis, s. Foto)</a:t>
            </a:r>
          </a:p>
          <a:p>
            <a:pPr lvl="1">
              <a:lnSpc>
                <a:spcPct val="107000"/>
              </a:lnSpc>
              <a:spcAft>
                <a:spcPts val="800"/>
              </a:spcAft>
              <a:buFont typeface="Courier New" panose="02070309020205020404" pitchFamily="49" charset="0"/>
              <a:buChar char="o"/>
            </a:pPr>
            <a:r>
              <a:rPr lang="de-AT" sz="2000" dirty="0">
                <a:effectLst/>
                <a:latin typeface="Calibri" panose="020F0502020204030204" pitchFamily="34" charset="0"/>
                <a:ea typeface="Calibri" panose="020F0502020204030204" pitchFamily="34" charset="0"/>
                <a:cs typeface="Times New Roman" panose="02020603050405020304" pitchFamily="18" charset="0"/>
              </a:rPr>
              <a:t>Das Tragen einer </a:t>
            </a:r>
            <a:r>
              <a:rPr lang="de-AT" sz="2000" dirty="0">
                <a:latin typeface="Calibri" panose="020F0502020204030204" pitchFamily="34" charset="0"/>
                <a:ea typeface="Corbel" panose="020B0503020204020204" pitchFamily="34" charset="0"/>
                <a:cs typeface="Times New Roman" panose="02020603050405020304" pitchFamily="18" charset="0"/>
              </a:rPr>
              <a:t>Kopfbedeckung</a:t>
            </a:r>
            <a:r>
              <a:rPr lang="de-AT" sz="2000" dirty="0">
                <a:effectLst/>
                <a:latin typeface="Calibri" panose="020F0502020204030204" pitchFamily="34" charset="0"/>
                <a:ea typeface="Calibri" panose="020F0502020204030204" pitchFamily="34" charset="0"/>
                <a:cs typeface="Times New Roman" panose="02020603050405020304" pitchFamily="18" charset="0"/>
              </a:rPr>
              <a:t> kann im Sportunterricht zu Überhitzung und in der Folge zu</a:t>
            </a:r>
            <a:r>
              <a:rPr lang="de-AT" sz="2000" i="1" strike="sngStrike" dirty="0">
                <a:effectLst/>
                <a:latin typeface="Calibri" panose="020F0502020204030204" pitchFamily="34" charset="0"/>
                <a:ea typeface="Calibri" panose="020F0502020204030204" pitchFamily="34" charset="0"/>
                <a:cs typeface="Times New Roman" panose="02020603050405020304" pitchFamily="18" charset="0"/>
              </a:rPr>
              <a:t> </a:t>
            </a:r>
            <a:r>
              <a:rPr lang="de-AT" sz="2000" dirty="0">
                <a:effectLst/>
                <a:latin typeface="Calibri" panose="020F0502020204030204" pitchFamily="34" charset="0"/>
                <a:ea typeface="Calibri" panose="020F0502020204030204" pitchFamily="34" charset="0"/>
                <a:cs typeface="Times New Roman" panose="02020603050405020304" pitchFamily="18" charset="0"/>
              </a:rPr>
              <a:t>Herz-Kreislauf-Problemen führen und die Gesundheit der Schülerinnen beeinträchtigen.</a:t>
            </a:r>
          </a:p>
          <a:p>
            <a:pPr marL="0" indent="0">
              <a:buNone/>
            </a:pPr>
            <a:endParaRPr lang="de-AT" dirty="0"/>
          </a:p>
        </p:txBody>
      </p:sp>
      <p:pic>
        <p:nvPicPr>
          <p:cNvPr id="7" name="Grafik 6">
            <a:extLst>
              <a:ext uri="{FF2B5EF4-FFF2-40B4-BE49-F238E27FC236}">
                <a16:creationId xmlns:a16="http://schemas.microsoft.com/office/drawing/2014/main" id="{8AF39536-0E0C-30F2-56C1-927C241C4E13}"/>
              </a:ext>
            </a:extLst>
          </p:cNvPr>
          <p:cNvPicPr>
            <a:picLocks noChangeAspect="1"/>
          </p:cNvPicPr>
          <p:nvPr/>
        </p:nvPicPr>
        <p:blipFill>
          <a:blip r:embed="rId2"/>
          <a:stretch>
            <a:fillRect/>
          </a:stretch>
        </p:blipFill>
        <p:spPr>
          <a:xfrm rot="-5400000" flipV="1">
            <a:off x="8735380" y="-239759"/>
            <a:ext cx="2480354" cy="3288714"/>
          </a:xfrm>
          <a:prstGeom prst="rect">
            <a:avLst/>
          </a:prstGeom>
        </p:spPr>
      </p:pic>
    </p:spTree>
    <p:extLst>
      <p:ext uri="{BB962C8B-B14F-4D97-AF65-F5344CB8AC3E}">
        <p14:creationId xmlns:p14="http://schemas.microsoft.com/office/powerpoint/2010/main" val="22692852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99E66E-3EF1-B840-59F4-A835024EA7D7}"/>
              </a:ext>
            </a:extLst>
          </p:cNvPr>
          <p:cNvSpPr>
            <a:spLocks noGrp="1"/>
          </p:cNvSpPr>
          <p:nvPr>
            <p:ph type="title"/>
          </p:nvPr>
        </p:nvSpPr>
        <p:spPr>
          <a:xfrm>
            <a:off x="838200" y="349083"/>
            <a:ext cx="10515600" cy="1325563"/>
          </a:xfrm>
        </p:spPr>
        <p:txBody>
          <a:bodyPr>
            <a:normAutofit/>
          </a:bodyPr>
          <a:lstStyle/>
          <a:p>
            <a:pPr algn="r"/>
            <a:r>
              <a:rPr lang="ar-EG" sz="4800" b="1" dirty="0">
                <a:solidFill>
                  <a:schemeClr val="accent2">
                    <a:lumMod val="75000"/>
                  </a:schemeClr>
                </a:solidFill>
              </a:rPr>
              <a:t>ملابس الرياضة</a:t>
            </a:r>
            <a:endParaRPr lang="de-AT" sz="4800" b="1" dirty="0">
              <a:solidFill>
                <a:schemeClr val="accent2">
                  <a:lumMod val="75000"/>
                </a:schemeClr>
              </a:solidFill>
            </a:endParaRPr>
          </a:p>
        </p:txBody>
      </p:sp>
      <p:sp>
        <p:nvSpPr>
          <p:cNvPr id="3" name="Inhaltsplatzhalter 2">
            <a:extLst>
              <a:ext uri="{FF2B5EF4-FFF2-40B4-BE49-F238E27FC236}">
                <a16:creationId xmlns:a16="http://schemas.microsoft.com/office/drawing/2014/main" id="{12BA84EF-AFF1-CB7A-45C7-2FE09841BCB8}"/>
              </a:ext>
            </a:extLst>
          </p:cNvPr>
          <p:cNvSpPr>
            <a:spLocks noGrp="1"/>
          </p:cNvSpPr>
          <p:nvPr>
            <p:ph idx="1"/>
          </p:nvPr>
        </p:nvSpPr>
        <p:spPr>
          <a:xfrm>
            <a:off x="838200" y="2506661"/>
            <a:ext cx="10515600" cy="4351338"/>
          </a:xfrm>
        </p:spPr>
        <p:txBody>
          <a:bodyPr>
            <a:normAutofit fontScale="92500"/>
          </a:bodyPr>
          <a:lstStyle/>
          <a:p>
            <a:pPr marL="0" indent="0" algn="just" rtl="1">
              <a:buNone/>
            </a:pPr>
            <a:r>
              <a:rPr lang="ar-EG" dirty="0"/>
              <a:t>إذا أرادتْ</a:t>
            </a:r>
            <a:r>
              <a:rPr lang="de-AT" dirty="0"/>
              <a:t> </a:t>
            </a:r>
            <a:r>
              <a:rPr lang="ar-EG" dirty="0"/>
              <a:t>الفتيات غطاء رأس لأسباب دينية، فيجب التنبيه على النقاط التالية</a:t>
            </a:r>
            <a:r>
              <a:rPr lang="de-AT" dirty="0"/>
              <a:t> </a:t>
            </a:r>
            <a:r>
              <a:rPr lang="ar-EG" dirty="0"/>
              <a:t>في اجتماع الاهالي:</a:t>
            </a:r>
            <a:endParaRPr lang="de-AT" dirty="0"/>
          </a:p>
          <a:p>
            <a:pPr marL="0" indent="0" algn="just" rtl="1">
              <a:buNone/>
            </a:pPr>
            <a:r>
              <a:rPr lang="ar-EG" dirty="0"/>
              <a:t>يمكن خلع غطاء الرأس أثناء دروس التربية البدنية</a:t>
            </a:r>
          </a:p>
          <a:p>
            <a:pPr marL="0" indent="0" algn="just" rtl="1">
              <a:buNone/>
            </a:pPr>
            <a:r>
              <a:rPr lang="ar-EG" dirty="0"/>
              <a:t>يُسمح بارتداء غطاء رأس يضمن حرية الحركة المطلوبة ولا يجب أن يكون مثبتًا باستخدام مشط أو دبابيس شعر أو مشابك ولا يلتف حول العنق</a:t>
            </a:r>
            <a:endParaRPr lang="de-AT" dirty="0"/>
          </a:p>
          <a:p>
            <a:pPr marL="0" indent="0" algn="just" rtl="1">
              <a:buNone/>
            </a:pPr>
            <a:r>
              <a:rPr lang="ar-EG" dirty="0"/>
              <a:t>يجب أن تكون أغطية الرأس الرياضية المناسبة مصنوعة من مادة مرنة و تلتف حول العنق بشكل محكم؛</a:t>
            </a:r>
            <a:endParaRPr lang="de-AT" dirty="0"/>
          </a:p>
          <a:p>
            <a:pPr marL="0" indent="0" algn="just" rtl="1">
              <a:buNone/>
            </a:pPr>
            <a:r>
              <a:rPr lang="ar-EG" dirty="0"/>
              <a:t> يمكن أن تكون هناك أغطية متوفرة في المدرسة للإعارة في حال نسيت الطالبات غطاءهن؛ ويمكن شراؤها من المتاجر المتخصصة (سعر تقريبي 6 يورو، انظر الصورة)</a:t>
            </a:r>
            <a:endParaRPr lang="de-AT" dirty="0"/>
          </a:p>
          <a:p>
            <a:pPr marL="0" indent="0" algn="just" rtl="1">
              <a:buNone/>
            </a:pPr>
            <a:r>
              <a:rPr lang="ar-EG" dirty="0"/>
              <a:t>أثناء دروس التربية البدنية قد يتسبب ارتداء غطاء الرأس في ارتفاع درجة حرارة</a:t>
            </a:r>
            <a:r>
              <a:rPr lang="de-AT" dirty="0"/>
              <a:t> </a:t>
            </a:r>
            <a:r>
              <a:rPr lang="ar-EG" dirty="0"/>
              <a:t>الطالبات، مما قد يؤدي لاحقًا إلى مشاكل في القلب والأوعية الدموية ويؤثر على صحة الطالبات</a:t>
            </a:r>
            <a:endParaRPr lang="de-AT" dirty="0"/>
          </a:p>
        </p:txBody>
      </p:sp>
      <p:pic>
        <p:nvPicPr>
          <p:cNvPr id="4" name="Grafik 3">
            <a:extLst>
              <a:ext uri="{FF2B5EF4-FFF2-40B4-BE49-F238E27FC236}">
                <a16:creationId xmlns:a16="http://schemas.microsoft.com/office/drawing/2014/main" id="{D18CD0BE-E2DF-73F7-77B2-CC3107308907}"/>
              </a:ext>
            </a:extLst>
          </p:cNvPr>
          <p:cNvPicPr>
            <a:picLocks noChangeAspect="1"/>
          </p:cNvPicPr>
          <p:nvPr/>
        </p:nvPicPr>
        <p:blipFill>
          <a:blip r:embed="rId2"/>
          <a:stretch>
            <a:fillRect/>
          </a:stretch>
        </p:blipFill>
        <p:spPr>
          <a:xfrm>
            <a:off x="252526" y="145755"/>
            <a:ext cx="2709109" cy="2045652"/>
          </a:xfrm>
          <a:prstGeom prst="rect">
            <a:avLst/>
          </a:prstGeom>
        </p:spPr>
      </p:pic>
    </p:spTree>
    <p:extLst>
      <p:ext uri="{BB962C8B-B14F-4D97-AF65-F5344CB8AC3E}">
        <p14:creationId xmlns:p14="http://schemas.microsoft.com/office/powerpoint/2010/main" val="31508779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E62515-5B2D-2C7E-8056-E0BDD88D14CF}"/>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3" name="Inhaltsplatzhalter 2">
            <a:extLst>
              <a:ext uri="{FF2B5EF4-FFF2-40B4-BE49-F238E27FC236}">
                <a16:creationId xmlns:a16="http://schemas.microsoft.com/office/drawing/2014/main" id="{BCB3236F-F025-1DFB-DAAF-FBE813593DF6}"/>
              </a:ext>
            </a:extLst>
          </p:cNvPr>
          <p:cNvSpPr>
            <a:spLocks noGrp="1"/>
          </p:cNvSpPr>
          <p:nvPr>
            <p:ph idx="1"/>
          </p:nvPr>
        </p:nvSpPr>
        <p:spPr>
          <a:xfrm>
            <a:off x="838200" y="2291969"/>
            <a:ext cx="10036126" cy="4351338"/>
          </a:xfrm>
        </p:spPr>
        <p:txBody>
          <a:bodyPr/>
          <a:lstStyle/>
          <a:p>
            <a:pPr marL="0" indent="0">
              <a:buNone/>
            </a:pPr>
            <a:r>
              <a:rPr lang="de-AT" dirty="0">
                <a:effectLst/>
                <a:latin typeface="Calibri" panose="020F0502020204030204" pitchFamily="34" charset="0"/>
                <a:ea typeface="Calibri" panose="020F0502020204030204" pitchFamily="34" charset="0"/>
                <a:cs typeface="Times New Roman" panose="02020603050405020304" pitchFamily="18" charset="0"/>
              </a:rPr>
              <a:t>Beim Schwimmunterricht ist eine adäquate Badebekleidung zu tragen. </a:t>
            </a:r>
          </a:p>
          <a:p>
            <a:pPr marL="0" indent="0">
              <a:buNone/>
            </a:pPr>
            <a:r>
              <a:rPr lang="de-AT" dirty="0">
                <a:effectLst/>
                <a:latin typeface="Calibri" panose="020F0502020204030204" pitchFamily="34" charset="0"/>
                <a:ea typeface="Calibri" panose="020F0502020204030204" pitchFamily="34" charset="0"/>
                <a:cs typeface="Times New Roman" panose="02020603050405020304" pitchFamily="18" charset="0"/>
              </a:rPr>
              <a:t>Auf Wunsch ist das Tragen eines Burkinis (Ganzkörperanzug) gestattet. </a:t>
            </a:r>
          </a:p>
          <a:p>
            <a:pPr marL="0" indent="0">
              <a:buNone/>
            </a:pPr>
            <a:endParaRPr lang="de-AT" dirty="0"/>
          </a:p>
        </p:txBody>
      </p:sp>
    </p:spTree>
    <p:extLst>
      <p:ext uri="{BB962C8B-B14F-4D97-AF65-F5344CB8AC3E}">
        <p14:creationId xmlns:p14="http://schemas.microsoft.com/office/powerpoint/2010/main" val="29753182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ar-EG" b="1" dirty="0">
                <a:solidFill>
                  <a:srgbClr val="E97132">
                    <a:lumMod val="75000"/>
                  </a:srgbClr>
                </a:solidFill>
              </a:rPr>
              <a:t>ملابس الرياضة</a:t>
            </a:r>
            <a:endParaRPr lang="de-AT" dirty="0"/>
          </a:p>
        </p:txBody>
      </p:sp>
      <p:sp>
        <p:nvSpPr>
          <p:cNvPr id="3" name="Inhaltsplatzhalter 2"/>
          <p:cNvSpPr>
            <a:spLocks noGrp="1"/>
          </p:cNvSpPr>
          <p:nvPr>
            <p:ph idx="1"/>
          </p:nvPr>
        </p:nvSpPr>
        <p:spPr/>
        <p:txBody>
          <a:bodyPr/>
          <a:lstStyle/>
          <a:p>
            <a:pPr marL="0" indent="0" algn="r">
              <a:buNone/>
            </a:pPr>
            <a:endParaRPr lang="de-DE" dirty="0"/>
          </a:p>
          <a:p>
            <a:pPr marL="0" indent="0" algn="r">
              <a:buNone/>
            </a:pPr>
            <a:r>
              <a:rPr lang="ar-SY" dirty="0"/>
              <a:t>يجب ارتداء ملابس السباحة المناسبة أثناء دروس السباحة</a:t>
            </a:r>
            <a:endParaRPr lang="de-DE" dirty="0"/>
          </a:p>
          <a:p>
            <a:pPr marL="0" indent="0" algn="r">
              <a:buNone/>
            </a:pPr>
            <a:endParaRPr lang="de-DE" dirty="0"/>
          </a:p>
          <a:p>
            <a:pPr marL="0" indent="0" algn="r">
              <a:buNone/>
            </a:pPr>
            <a:r>
              <a:rPr lang="ar-EG" dirty="0"/>
              <a:t>إذا أردتِ</a:t>
            </a:r>
            <a:r>
              <a:rPr lang="ar-SY" dirty="0"/>
              <a:t>، يُسمح</a:t>
            </a:r>
            <a:r>
              <a:rPr lang="ar-EG" dirty="0"/>
              <a:t> لكِ</a:t>
            </a:r>
            <a:r>
              <a:rPr lang="ar-SY" dirty="0"/>
              <a:t> بارتداء بدلة جسم كاملة</a:t>
            </a:r>
            <a:r>
              <a:rPr lang="ar-EG" dirty="0"/>
              <a:t> (</a:t>
            </a:r>
            <a:r>
              <a:rPr lang="ar-SY" dirty="0"/>
              <a:t>بوركيني</a:t>
            </a:r>
            <a:r>
              <a:rPr lang="ar-EG" dirty="0"/>
              <a:t>)</a:t>
            </a:r>
            <a:endParaRPr lang="ar-SY" dirty="0"/>
          </a:p>
          <a:p>
            <a:endParaRPr lang="de-AT" dirty="0"/>
          </a:p>
        </p:txBody>
      </p:sp>
    </p:spTree>
    <p:extLst>
      <p:ext uri="{BB962C8B-B14F-4D97-AF65-F5344CB8AC3E}">
        <p14:creationId xmlns:p14="http://schemas.microsoft.com/office/powerpoint/2010/main" val="3510503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ar-SY" b="1" dirty="0">
                <a:solidFill>
                  <a:schemeClr val="accent2">
                    <a:lumMod val="75000"/>
                  </a:schemeClr>
                </a:solidFill>
              </a:rPr>
              <a:t>در</a:t>
            </a:r>
            <a:r>
              <a:rPr lang="ar-EG" b="1" dirty="0">
                <a:solidFill>
                  <a:schemeClr val="accent2">
                    <a:lumMod val="75000"/>
                  </a:schemeClr>
                </a:solidFill>
              </a:rPr>
              <a:t>و</a:t>
            </a:r>
            <a:r>
              <a:rPr lang="ar-SY" b="1" dirty="0">
                <a:solidFill>
                  <a:schemeClr val="accent2">
                    <a:lumMod val="75000"/>
                  </a:schemeClr>
                </a:solidFill>
              </a:rPr>
              <a:t>س</a:t>
            </a:r>
            <a:r>
              <a:rPr lang="ar-SY" b="1" dirty="0"/>
              <a:t> </a:t>
            </a:r>
            <a:r>
              <a:rPr lang="ar-EG" b="1" dirty="0">
                <a:solidFill>
                  <a:schemeClr val="accent2">
                    <a:lumMod val="75000"/>
                  </a:schemeClr>
                </a:solidFill>
              </a:rPr>
              <a:t>التربية البدنية</a:t>
            </a:r>
            <a:endParaRPr lang="de-AT" b="1" dirty="0"/>
          </a:p>
        </p:txBody>
      </p:sp>
      <p:sp>
        <p:nvSpPr>
          <p:cNvPr id="3" name="Inhaltsplatzhalter 2"/>
          <p:cNvSpPr>
            <a:spLocks noGrp="1"/>
          </p:cNvSpPr>
          <p:nvPr>
            <p:ph idx="1"/>
          </p:nvPr>
        </p:nvSpPr>
        <p:spPr>
          <a:xfrm>
            <a:off x="931178" y="1825625"/>
            <a:ext cx="10251348" cy="4351338"/>
          </a:xfrm>
        </p:spPr>
        <p:txBody>
          <a:bodyPr/>
          <a:lstStyle/>
          <a:p>
            <a:pPr marL="0" indent="0">
              <a:buNone/>
            </a:pPr>
            <a:endParaRPr lang="de-DE" sz="3600" dirty="0"/>
          </a:p>
          <a:p>
            <a:pPr marL="0" indent="0">
              <a:buNone/>
            </a:pPr>
            <a:endParaRPr lang="de-DE" sz="3600" dirty="0"/>
          </a:p>
          <a:p>
            <a:pPr marL="0" indent="0" algn="ctr">
              <a:buNone/>
            </a:pPr>
            <a:r>
              <a:rPr lang="ar-SY" b="1" dirty="0"/>
              <a:t>معلومات </a:t>
            </a:r>
            <a:r>
              <a:rPr lang="ar-EG" b="1" dirty="0"/>
              <a:t>ل</a:t>
            </a:r>
            <a:r>
              <a:rPr lang="ar-SY" b="1" dirty="0"/>
              <a:t>طلاب الصفوف الأولى والجدد، </a:t>
            </a:r>
            <a:r>
              <a:rPr lang="ar-EG" b="1" dirty="0"/>
              <a:t>و</a:t>
            </a:r>
            <a:r>
              <a:rPr lang="ar-SY" b="1" dirty="0"/>
              <a:t>لأولياء أمورهم</a:t>
            </a:r>
            <a:endParaRPr lang="de-DE" sz="3600" dirty="0"/>
          </a:p>
          <a:p>
            <a:pPr marL="0" indent="0">
              <a:buNone/>
            </a:pPr>
            <a:endParaRPr lang="de-DE" sz="3600" dirty="0"/>
          </a:p>
          <a:p>
            <a:pPr marL="0" indent="0">
              <a:buNone/>
            </a:pPr>
            <a:endParaRPr lang="de-DE" sz="3600"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AT" dirty="0"/>
          </a:p>
        </p:txBody>
      </p:sp>
      <p:pic>
        <p:nvPicPr>
          <p:cNvPr id="5" name="Grafik 4"/>
          <p:cNvPicPr>
            <a:picLocks noChangeAspect="1"/>
          </p:cNvPicPr>
          <p:nvPr/>
        </p:nvPicPr>
        <p:blipFill>
          <a:blip r:embed="rId2"/>
          <a:stretch>
            <a:fillRect/>
          </a:stretch>
        </p:blipFill>
        <p:spPr>
          <a:xfrm>
            <a:off x="6535211" y="5986463"/>
            <a:ext cx="1876425" cy="381000"/>
          </a:xfrm>
          <a:prstGeom prst="rect">
            <a:avLst/>
          </a:prstGeom>
        </p:spPr>
      </p:pic>
      <p:pic>
        <p:nvPicPr>
          <p:cNvPr id="6" name="Grafik 5"/>
          <p:cNvPicPr>
            <a:picLocks noChangeAspect="1"/>
          </p:cNvPicPr>
          <p:nvPr/>
        </p:nvPicPr>
        <p:blipFill>
          <a:blip r:embed="rId3"/>
          <a:stretch>
            <a:fillRect/>
          </a:stretch>
        </p:blipFill>
        <p:spPr>
          <a:xfrm>
            <a:off x="4043525" y="5910263"/>
            <a:ext cx="2276475" cy="533400"/>
          </a:xfrm>
          <a:prstGeom prst="rect">
            <a:avLst/>
          </a:prstGeom>
        </p:spPr>
      </p:pic>
    </p:spTree>
    <p:extLst>
      <p:ext uri="{BB962C8B-B14F-4D97-AF65-F5344CB8AC3E}">
        <p14:creationId xmlns:p14="http://schemas.microsoft.com/office/powerpoint/2010/main" val="21587368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1480" y="550163"/>
            <a:ext cx="10978896" cy="1325563"/>
          </a:xfrm>
        </p:spPr>
        <p:txBody>
          <a:bodyPr>
            <a:normAutofit fontScale="90000"/>
          </a:bodyPr>
          <a:lstStyle/>
          <a:p>
            <a:r>
              <a:rPr lang="de-AT" sz="4900" dirty="0">
                <a:latin typeface="Calibri" panose="020F0502020204030204" pitchFamily="34" charset="0"/>
                <a:ea typeface="Times New Roman" panose="02020603050405020304" pitchFamily="18" charset="0"/>
                <a:cs typeface="Times New Roman" panose="02020603050405020304" pitchFamily="18" charset="0"/>
              </a:rPr>
              <a:t>3. Umziehen vor und nach dem Sportunterricht</a:t>
            </a:r>
            <a:r>
              <a:rPr lang="de-AT" dirty="0"/>
              <a:t/>
            </a:r>
            <a:br>
              <a:rPr lang="de-AT" dirty="0"/>
            </a:br>
            <a:endParaRPr lang="de-AT" dirty="0"/>
          </a:p>
        </p:txBody>
      </p:sp>
      <p:sp>
        <p:nvSpPr>
          <p:cNvPr id="3" name="Inhaltsplatzhalter 2"/>
          <p:cNvSpPr>
            <a:spLocks noGrp="1"/>
          </p:cNvSpPr>
          <p:nvPr>
            <p:ph idx="1"/>
          </p:nvPr>
        </p:nvSpPr>
        <p:spPr>
          <a:xfrm>
            <a:off x="509016" y="2086038"/>
            <a:ext cx="10162032" cy="4351338"/>
          </a:xfrm>
        </p:spPr>
        <p:txBody>
          <a:bodyPr/>
          <a:lstStyle/>
          <a:p>
            <a:pPr marL="0" indent="0">
              <a:buNone/>
            </a:pPr>
            <a:r>
              <a:rPr lang="de-AT" dirty="0">
                <a:latin typeface="Calibri" panose="020F0502020204030204" pitchFamily="34" charset="0"/>
                <a:ea typeface="Calibri" panose="020F0502020204030204" pitchFamily="34" charset="0"/>
                <a:cs typeface="Times New Roman" panose="02020603050405020304" pitchFamily="18" charset="0"/>
              </a:rPr>
              <a:t>Die Sportgarderobe ist dafür vorgesehen, dass sich die Schülerinnen und Schüler einer Klasse dort umziehen. </a:t>
            </a:r>
          </a:p>
          <a:p>
            <a:pPr marL="0" indent="0">
              <a:buNone/>
            </a:pPr>
            <a:r>
              <a:rPr lang="de-AT" dirty="0">
                <a:latin typeface="Calibri" panose="020F0502020204030204" pitchFamily="34" charset="0"/>
                <a:ea typeface="Calibri" panose="020F0502020204030204" pitchFamily="34" charset="0"/>
                <a:cs typeface="Times New Roman" panose="02020603050405020304" pitchFamily="18" charset="0"/>
              </a:rPr>
              <a:t>In der Volksschule ist dies ein gemeinsamer Raum.</a:t>
            </a:r>
          </a:p>
          <a:p>
            <a:endParaRPr lang="de-AT" dirty="0"/>
          </a:p>
        </p:txBody>
      </p:sp>
    </p:spTree>
    <p:extLst>
      <p:ext uri="{BB962C8B-B14F-4D97-AF65-F5344CB8AC3E}">
        <p14:creationId xmlns:p14="http://schemas.microsoft.com/office/powerpoint/2010/main" val="3053681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58528" y="1189703"/>
            <a:ext cx="10095271" cy="1524000"/>
          </a:xfrm>
        </p:spPr>
        <p:txBody>
          <a:bodyPr>
            <a:normAutofit fontScale="90000"/>
          </a:bodyPr>
          <a:lstStyle/>
          <a:p>
            <a:pPr algn="ctr"/>
            <a:r>
              <a:rPr lang="ar-EG" b="1" kern="100" dirty="0">
                <a:effectLst/>
                <a:latin typeface="Arial" panose="020B0604020202020204" pitchFamily="34" charset="0"/>
                <a:ea typeface="Aptos" panose="020B0004020202020204" pitchFamily="34" charset="0"/>
                <a:cs typeface="Arial" panose="020B0604020202020204" pitchFamily="34" charset="0"/>
              </a:rPr>
              <a:t>3- ت</a:t>
            </a:r>
            <a:r>
              <a:rPr lang="de-AT" b="1" kern="100" dirty="0" err="1">
                <a:effectLst/>
                <a:latin typeface="Arial" panose="020B0604020202020204" pitchFamily="34" charset="0"/>
                <a:ea typeface="Aptos" panose="020B0004020202020204" pitchFamily="34" charset="0"/>
                <a:cs typeface="Arial" panose="020B0604020202020204" pitchFamily="34" charset="0"/>
              </a:rPr>
              <a:t>غيير</a:t>
            </a:r>
            <a:r>
              <a:rPr lang="de-AT" b="1" kern="100" dirty="0">
                <a:effectLst/>
                <a:latin typeface="Arial" panose="020B0604020202020204" pitchFamily="34" charset="0"/>
                <a:ea typeface="Aptos" panose="020B0004020202020204" pitchFamily="34" charset="0"/>
                <a:cs typeface="Arial" panose="020B0604020202020204" pitchFamily="34" charset="0"/>
              </a:rPr>
              <a:t> الملابس </a:t>
            </a:r>
            <a:r>
              <a:rPr lang="de-AT" b="1" kern="100" dirty="0" err="1">
                <a:effectLst/>
                <a:latin typeface="Arial" panose="020B0604020202020204" pitchFamily="34" charset="0"/>
                <a:ea typeface="Aptos" panose="020B0004020202020204" pitchFamily="34" charset="0"/>
                <a:cs typeface="Arial" panose="020B0604020202020204" pitchFamily="34" charset="0"/>
              </a:rPr>
              <a:t>قبل</a:t>
            </a:r>
            <a:r>
              <a:rPr lang="de-AT" b="1" kern="100" dirty="0">
                <a:effectLst/>
                <a:latin typeface="Arial" panose="020B0604020202020204" pitchFamily="34" charset="0"/>
                <a:ea typeface="Aptos" panose="020B0004020202020204" pitchFamily="34" charset="0"/>
                <a:cs typeface="Arial" panose="020B0604020202020204" pitchFamily="34" charset="0"/>
              </a:rPr>
              <a:t> </a:t>
            </a:r>
            <a:r>
              <a:rPr lang="de-AT" b="1" kern="100" dirty="0" err="1">
                <a:effectLst/>
                <a:latin typeface="Arial" panose="020B0604020202020204" pitchFamily="34" charset="0"/>
                <a:ea typeface="Aptos" panose="020B0004020202020204" pitchFamily="34" charset="0"/>
                <a:cs typeface="Arial" panose="020B0604020202020204" pitchFamily="34" charset="0"/>
              </a:rPr>
              <a:t>وبعد</a:t>
            </a:r>
            <a:r>
              <a:rPr lang="de-AT" b="1" kern="100" dirty="0">
                <a:effectLst/>
                <a:latin typeface="Arial" panose="020B0604020202020204" pitchFamily="34" charset="0"/>
                <a:ea typeface="Aptos" panose="020B0004020202020204" pitchFamily="34" charset="0"/>
                <a:cs typeface="Arial" panose="020B0604020202020204" pitchFamily="34" charset="0"/>
              </a:rPr>
              <a:t> </a:t>
            </a:r>
            <a:r>
              <a:rPr lang="de-AT" b="1" kern="100" dirty="0" err="1">
                <a:effectLst/>
                <a:latin typeface="Arial" panose="020B0604020202020204" pitchFamily="34" charset="0"/>
                <a:ea typeface="Aptos" panose="020B0004020202020204" pitchFamily="34" charset="0"/>
                <a:cs typeface="Arial" panose="020B0604020202020204" pitchFamily="34" charset="0"/>
              </a:rPr>
              <a:t>حصة</a:t>
            </a:r>
            <a:r>
              <a:rPr lang="de-AT" b="1" kern="100" dirty="0">
                <a:effectLst/>
                <a:latin typeface="Arial" panose="020B0604020202020204" pitchFamily="34" charset="0"/>
                <a:ea typeface="Aptos" panose="020B0004020202020204" pitchFamily="34" charset="0"/>
                <a:cs typeface="Arial" panose="020B0604020202020204" pitchFamily="34" charset="0"/>
              </a:rPr>
              <a:t> </a:t>
            </a:r>
            <a:r>
              <a:rPr lang="de-AT" b="1" kern="100" dirty="0" err="1">
                <a:effectLst/>
                <a:latin typeface="Arial" panose="020B0604020202020204" pitchFamily="34" charset="0"/>
                <a:ea typeface="Aptos" panose="020B0004020202020204" pitchFamily="34" charset="0"/>
                <a:cs typeface="Arial" panose="020B0604020202020204" pitchFamily="34" charset="0"/>
              </a:rPr>
              <a:t>التربية</a:t>
            </a:r>
            <a:r>
              <a:rPr lang="de-AT" b="1" kern="100" dirty="0">
                <a:effectLst/>
                <a:latin typeface="Arial" panose="020B0604020202020204" pitchFamily="34" charset="0"/>
                <a:ea typeface="Aptos" panose="020B0004020202020204" pitchFamily="34" charset="0"/>
                <a:cs typeface="Arial" panose="020B0604020202020204" pitchFamily="34" charset="0"/>
              </a:rPr>
              <a:t> </a:t>
            </a:r>
            <a:r>
              <a:rPr lang="de-AT" b="1" kern="100" dirty="0" err="1">
                <a:effectLst/>
                <a:latin typeface="Arial" panose="020B0604020202020204" pitchFamily="34" charset="0"/>
                <a:ea typeface="Aptos" panose="020B0004020202020204" pitchFamily="34" charset="0"/>
                <a:cs typeface="Arial" panose="020B0604020202020204" pitchFamily="34" charset="0"/>
              </a:rPr>
              <a:t>البدنية</a:t>
            </a:r>
            <a:r>
              <a:rPr lang="de-AT" sz="1800" kern="100" dirty="0">
                <a:effectLst/>
                <a:latin typeface="Aptos" panose="020B0004020202020204" pitchFamily="34" charset="0"/>
                <a:ea typeface="Aptos" panose="020B0004020202020204" pitchFamily="34" charset="0"/>
                <a:cs typeface="Arial" panose="020B0604020202020204" pitchFamily="34" charset="0"/>
              </a:rPr>
              <a:t/>
            </a:r>
            <a:br>
              <a:rPr lang="de-AT" sz="1800" kern="100" dirty="0">
                <a:effectLst/>
                <a:latin typeface="Aptos" panose="020B0004020202020204" pitchFamily="34" charset="0"/>
                <a:ea typeface="Aptos" panose="020B0004020202020204" pitchFamily="34" charset="0"/>
                <a:cs typeface="Arial" panose="020B0604020202020204" pitchFamily="34" charset="0"/>
              </a:rPr>
            </a:br>
            <a:r>
              <a:rPr lang="de-AT" sz="1800" kern="100" dirty="0">
                <a:effectLst/>
                <a:latin typeface="Aptos" panose="020B0004020202020204" pitchFamily="34" charset="0"/>
                <a:ea typeface="Aptos" panose="020B0004020202020204" pitchFamily="34" charset="0"/>
                <a:cs typeface="Arial" panose="020B0604020202020204" pitchFamily="34" charset="0"/>
              </a:rPr>
              <a:t/>
            </a:r>
            <a:br>
              <a:rPr lang="de-AT" sz="1800" kern="100" dirty="0">
                <a:effectLst/>
                <a:latin typeface="Aptos" panose="020B0004020202020204" pitchFamily="34" charset="0"/>
                <a:ea typeface="Aptos" panose="020B0004020202020204" pitchFamily="34" charset="0"/>
                <a:cs typeface="Arial" panose="020B0604020202020204" pitchFamily="34" charset="0"/>
              </a:rPr>
            </a:br>
            <a:endParaRPr lang="de-AT" dirty="0"/>
          </a:p>
        </p:txBody>
      </p:sp>
      <p:sp>
        <p:nvSpPr>
          <p:cNvPr id="3" name="Inhaltsplatzhalter 2"/>
          <p:cNvSpPr>
            <a:spLocks noGrp="1"/>
          </p:cNvSpPr>
          <p:nvPr>
            <p:ph idx="1"/>
          </p:nvPr>
        </p:nvSpPr>
        <p:spPr>
          <a:xfrm>
            <a:off x="838200" y="3136489"/>
            <a:ext cx="10515600" cy="3040473"/>
          </a:xfrm>
        </p:spPr>
        <p:txBody>
          <a:bodyPr/>
          <a:lstStyle/>
          <a:p>
            <a:pPr marL="102870" marR="0" indent="-57150" algn="just" rtl="1">
              <a:lnSpc>
                <a:spcPct val="107000"/>
              </a:lnSpc>
              <a:spcAft>
                <a:spcPts val="800"/>
              </a:spcAft>
            </a:pPr>
            <a:r>
              <a:rPr lang="de-AT" sz="4400" kern="100" dirty="0">
                <a:latin typeface="Arial" panose="020B0604020202020204" pitchFamily="34" charset="0"/>
                <a:ea typeface="Aptos" panose="020B0004020202020204" pitchFamily="34" charset="0"/>
                <a:cs typeface="Arial" panose="020B0604020202020204" pitchFamily="34" charset="0"/>
              </a:rPr>
              <a:t>غ</a:t>
            </a:r>
            <a:r>
              <a:rPr lang="ar-AE" sz="4400" kern="100" dirty="0">
                <a:latin typeface="Arial" panose="020B0604020202020204" pitchFamily="34" charset="0"/>
                <a:ea typeface="Aptos" panose="020B0004020202020204" pitchFamily="34" charset="0"/>
              </a:rPr>
              <a:t>رفة تبديل الملابس الرياضية مخصصة للطلاب و الطالبات لتغيير ملابسهم</a:t>
            </a:r>
            <a:endParaRPr lang="de-AT" sz="4400" kern="100" dirty="0">
              <a:latin typeface="Arial" panose="020B0604020202020204" pitchFamily="34" charset="0"/>
              <a:ea typeface="Aptos" panose="020B0004020202020204" pitchFamily="34" charset="0"/>
            </a:endParaRPr>
          </a:p>
          <a:p>
            <a:pPr marL="102870" marR="0" indent="-57150" algn="just" rtl="1">
              <a:lnSpc>
                <a:spcPct val="107000"/>
              </a:lnSpc>
              <a:spcAft>
                <a:spcPts val="800"/>
              </a:spcAft>
            </a:pPr>
            <a:r>
              <a:rPr lang="de-AT" sz="4400" kern="100" dirty="0">
                <a:effectLst/>
                <a:latin typeface="Arial" panose="020B0604020202020204" pitchFamily="34" charset="0"/>
                <a:ea typeface="Aptos" panose="020B0004020202020204" pitchFamily="34" charset="0"/>
                <a:cs typeface="Arial" panose="020B0604020202020204" pitchFamily="34" charset="0"/>
              </a:rPr>
              <a:t>أمّا </a:t>
            </a:r>
            <a:r>
              <a:rPr lang="ar-SA" sz="4400" kern="100" dirty="0">
                <a:effectLst/>
                <a:latin typeface="Aptos" panose="020B0004020202020204" pitchFamily="34" charset="0"/>
                <a:ea typeface="Aptos" panose="020B0004020202020204" pitchFamily="34" charset="0"/>
                <a:cs typeface="Arial" panose="020B0604020202020204" pitchFamily="34" charset="0"/>
              </a:rPr>
              <a:t>في </a:t>
            </a:r>
            <a:r>
              <a:rPr lang="de-AT" sz="4400" kern="100" dirty="0">
                <a:latin typeface="Arial" panose="020B0604020202020204" pitchFamily="34" charset="0"/>
                <a:ea typeface="Aptos" panose="020B0004020202020204" pitchFamily="34" charset="0"/>
                <a:cs typeface="Arial" panose="020B0604020202020204" pitchFamily="34" charset="0"/>
              </a:rPr>
              <a:t>المدارس </a:t>
            </a:r>
            <a:r>
              <a:rPr lang="de-AT" sz="4400" kern="100" dirty="0">
                <a:effectLst/>
                <a:latin typeface="Arial" panose="020B0604020202020204" pitchFamily="34" charset="0"/>
                <a:ea typeface="Aptos" panose="020B0004020202020204" pitchFamily="34" charset="0"/>
                <a:cs typeface="Arial" panose="020B0604020202020204" pitchFamily="34" charset="0"/>
              </a:rPr>
              <a:t>الابتدائية فهى </a:t>
            </a:r>
            <a:r>
              <a:rPr lang="de-AT" sz="4400" kern="100" dirty="0">
                <a:latin typeface="Arial" panose="020B0604020202020204" pitchFamily="34" charset="0"/>
                <a:ea typeface="Aptos" panose="020B0004020202020204" pitchFamily="34" charset="0"/>
                <a:cs typeface="Arial" panose="020B0604020202020204" pitchFamily="34" charset="0"/>
              </a:rPr>
              <a:t>غرف مشتركة</a:t>
            </a:r>
            <a:r>
              <a:rPr lang="ar-SA" sz="4400" kern="100" dirty="0">
                <a:effectLst/>
                <a:latin typeface="Aptos" panose="020B0004020202020204" pitchFamily="34" charset="0"/>
                <a:ea typeface="Aptos" panose="020B0004020202020204" pitchFamily="34" charset="0"/>
                <a:cs typeface="Arial" panose="020B0604020202020204" pitchFamily="34" charset="0"/>
              </a:rPr>
              <a:t> للجميع.</a:t>
            </a:r>
            <a:endParaRPr lang="de-AT" sz="4400" kern="100" dirty="0">
              <a:effectLst/>
              <a:latin typeface="Aptos" panose="020B0004020202020204" pitchFamily="34" charset="0"/>
              <a:ea typeface="Aptos" panose="020B0004020202020204" pitchFamily="34" charset="0"/>
              <a:cs typeface="Arial" panose="020B0604020202020204" pitchFamily="34" charset="0"/>
            </a:endParaRPr>
          </a:p>
          <a:p>
            <a:pPr algn="r"/>
            <a:endParaRPr lang="de-AT" dirty="0"/>
          </a:p>
        </p:txBody>
      </p:sp>
    </p:spTree>
    <p:extLst>
      <p:ext uri="{BB962C8B-B14F-4D97-AF65-F5344CB8AC3E}">
        <p14:creationId xmlns:p14="http://schemas.microsoft.com/office/powerpoint/2010/main" val="13330081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E6AB50-BC3C-6EE5-2DAD-EAE3FF6FCC98}"/>
              </a:ext>
            </a:extLst>
          </p:cNvPr>
          <p:cNvSpPr>
            <a:spLocks noGrp="1"/>
          </p:cNvSpPr>
          <p:nvPr>
            <p:ph type="title"/>
          </p:nvPr>
        </p:nvSpPr>
        <p:spPr>
          <a:xfrm>
            <a:off x="416169" y="693371"/>
            <a:ext cx="11087099" cy="1325563"/>
          </a:xfrm>
        </p:spPr>
        <p:txBody>
          <a:bodyPr>
            <a:normAutofit/>
          </a:bodyPr>
          <a:lstStyle/>
          <a:p>
            <a:r>
              <a:rPr lang="de-DE" dirty="0">
                <a:latin typeface="Calibri" panose="020F0502020204030204" pitchFamily="34" charset="0"/>
                <a:cs typeface="Times New Roman" panose="02020603050405020304" pitchFamily="18" charset="0"/>
              </a:rPr>
              <a:t>4.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Teilnahme am BSP-Unterricht</a:t>
            </a:r>
            <a:endParaRPr lang="de-AT" dirty="0"/>
          </a:p>
        </p:txBody>
      </p:sp>
      <p:sp>
        <p:nvSpPr>
          <p:cNvPr id="3" name="Inhaltsplatzhalter 2">
            <a:extLst>
              <a:ext uri="{FF2B5EF4-FFF2-40B4-BE49-F238E27FC236}">
                <a16:creationId xmlns:a16="http://schemas.microsoft.com/office/drawing/2014/main" id="{6D4E12D3-CB87-1969-640C-16982F0D4A47}"/>
              </a:ext>
            </a:extLst>
          </p:cNvPr>
          <p:cNvSpPr>
            <a:spLocks noGrp="1"/>
          </p:cNvSpPr>
          <p:nvPr>
            <p:ph idx="1"/>
          </p:nvPr>
        </p:nvSpPr>
        <p:spPr>
          <a:xfrm>
            <a:off x="416169" y="2190750"/>
            <a:ext cx="10814538" cy="4667250"/>
          </a:xfrm>
        </p:spPr>
        <p:txBody>
          <a:bodyPr>
            <a:normAutofit fontScale="92500" lnSpcReduction="20000"/>
          </a:bodyPr>
          <a:lstStyle/>
          <a:p>
            <a:pPr>
              <a:lnSpc>
                <a:spcPct val="107000"/>
              </a:lnSpc>
              <a:spcAft>
                <a:spcPts val="800"/>
              </a:spcAft>
              <a:buFont typeface="Courier New" panose="02070309020205020404" pitchFamily="49" charset="0"/>
              <a:buChar char="o"/>
            </a:pPr>
            <a:r>
              <a:rPr lang="de-AT" sz="2200" dirty="0">
                <a:effectLst/>
                <a:latin typeface="Calibri" panose="020F0502020204030204" pitchFamily="34" charset="0"/>
                <a:ea typeface="Calibri" panose="020F0502020204030204" pitchFamily="34" charset="0"/>
                <a:cs typeface="Times New Roman" panose="02020603050405020304" pitchFamily="18" charset="0"/>
              </a:rPr>
              <a:t>Die Teilnahme am BSP-Unterricht ist verpflichtend, wie in allen anderen Pflichtgegenständen (vgl. § 43 (1) </a:t>
            </a:r>
            <a:r>
              <a:rPr lang="de-AT" sz="2200" dirty="0" err="1">
                <a:effectLst/>
                <a:latin typeface="Calibri" panose="020F0502020204030204" pitchFamily="34" charset="0"/>
                <a:ea typeface="Calibri" panose="020F0502020204030204" pitchFamily="34" charset="0"/>
                <a:cs typeface="Times New Roman" panose="02020603050405020304" pitchFamily="18" charset="0"/>
              </a:rPr>
              <a:t>SchUG</a:t>
            </a:r>
            <a:r>
              <a:rPr lang="de-AT" sz="2200" dirty="0">
                <a:effectLst/>
                <a:latin typeface="Calibri" panose="020F0502020204030204" pitchFamily="34" charset="0"/>
                <a:ea typeface="Calibri" panose="020F0502020204030204" pitchFamily="34" charset="0"/>
                <a:cs typeface="Times New Roman" panose="02020603050405020304" pitchFamily="18" charset="0"/>
              </a:rPr>
              <a:t> und § 9 (1) </a:t>
            </a:r>
            <a:r>
              <a:rPr lang="de-AT" sz="2200" dirty="0" err="1">
                <a:effectLst/>
                <a:latin typeface="Calibri" panose="020F0502020204030204" pitchFamily="34" charset="0"/>
                <a:ea typeface="Calibri" panose="020F0502020204030204" pitchFamily="34" charset="0"/>
                <a:cs typeface="Times New Roman" panose="02020603050405020304" pitchFamily="18" charset="0"/>
              </a:rPr>
              <a:t>SchPflG</a:t>
            </a:r>
            <a:r>
              <a:rPr lang="de-AT" sz="22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buFont typeface="Courier New" panose="02070309020205020404" pitchFamily="49" charset="0"/>
              <a:buChar char="o"/>
            </a:pPr>
            <a:r>
              <a:rPr lang="de-AT" sz="2200" dirty="0">
                <a:effectLst/>
                <a:latin typeface="Calibri" panose="020F0502020204030204" pitchFamily="34" charset="0"/>
                <a:ea typeface="Calibri" panose="020F0502020204030204" pitchFamily="34" charset="0"/>
                <a:cs typeface="Times New Roman" panose="02020603050405020304" pitchFamily="18" charset="0"/>
              </a:rPr>
              <a:t>Auch eine Monatsblutung oder andere Indisponiertheit gilt nicht als Grund für eine Absenz, die Schüler/innen müssen immer anwesend sein. Allerdings nehmen die Lehrpersonen selbstverständlich Rücksicht auf die Beeinträchtigungen und stellen den Schüler/innen adäquate Aufgaben. </a:t>
            </a:r>
          </a:p>
          <a:p>
            <a:pPr>
              <a:lnSpc>
                <a:spcPct val="107000"/>
              </a:lnSpc>
              <a:spcAft>
                <a:spcPts val="800"/>
              </a:spcAft>
              <a:buFont typeface="Courier New" panose="02070309020205020404" pitchFamily="49" charset="0"/>
              <a:buChar char="o"/>
            </a:pPr>
            <a:r>
              <a:rPr lang="de-AT" sz="2200" dirty="0">
                <a:effectLst/>
                <a:latin typeface="Calibri" panose="020F0502020204030204" pitchFamily="34" charset="0"/>
                <a:ea typeface="Calibri" panose="020F0502020204030204" pitchFamily="34" charset="0"/>
                <a:cs typeface="Times New Roman" panose="02020603050405020304" pitchFamily="18" charset="0"/>
              </a:rPr>
              <a:t>„Entschuldigungen“ für die Nichtteilnahme, die nur für den Unterrichtsgegenstand BSP (von Eltern oder </a:t>
            </a:r>
            <a:r>
              <a:rPr lang="de-AT" sz="2200" dirty="0" err="1">
                <a:effectLst/>
                <a:latin typeface="Calibri" panose="020F0502020204030204" pitchFamily="34" charset="0"/>
                <a:ea typeface="Calibri" panose="020F0502020204030204" pitchFamily="34" charset="0"/>
                <a:cs typeface="Times New Roman" panose="02020603050405020304" pitchFamily="18" charset="0"/>
              </a:rPr>
              <a:t>Ärzt</a:t>
            </a:r>
            <a:r>
              <a:rPr lang="de-AT" sz="2200" dirty="0">
                <a:effectLst/>
                <a:latin typeface="Calibri" panose="020F0502020204030204" pitchFamily="34" charset="0"/>
                <a:ea typeface="Calibri" panose="020F0502020204030204" pitchFamily="34" charset="0"/>
                <a:cs typeface="Times New Roman" panose="02020603050405020304" pitchFamily="18" charset="0"/>
              </a:rPr>
              <a:t>/innen) auf Grund von Indisponiertheit geschrieben werden, sind unzulässig und nicht zu akzeptieren.</a:t>
            </a:r>
          </a:p>
          <a:p>
            <a:pPr>
              <a:lnSpc>
                <a:spcPct val="107000"/>
              </a:lnSpc>
              <a:spcAft>
                <a:spcPts val="800"/>
              </a:spcAft>
              <a:buFont typeface="Courier New" panose="02070309020205020404" pitchFamily="49" charset="0"/>
              <a:buChar char="o"/>
            </a:pPr>
            <a:r>
              <a:rPr lang="de-AT" sz="2200" dirty="0">
                <a:effectLst/>
                <a:latin typeface="Calibri" panose="020F0502020204030204" pitchFamily="34" charset="0"/>
                <a:ea typeface="Calibri" panose="020F0502020204030204" pitchFamily="34" charset="0"/>
                <a:cs typeface="Times New Roman" panose="02020603050405020304" pitchFamily="18" charset="0"/>
              </a:rPr>
              <a:t>Können Schüler/innen aufgrund einer Verletzung oder anderen Indisponiertheit an den motorischen Anteilen des Unterrichts aus BSP nicht teilnehmen, haben sie dennoch den Unterricht zu besuchen. Die Lehrerperson erteilt einen entsprechenden Arbeitsauftrag an jene Schüler*innen, z.B. eine Schiedsrichtertätigkeit, eine Spielbeobachtung,  Jonglieren, Ausarbeitung eines Trainingsprogrammes etc.</a:t>
            </a:r>
          </a:p>
          <a:p>
            <a:pPr marL="0" indent="0">
              <a:buNone/>
            </a:pPr>
            <a:endParaRPr lang="de-AT" dirty="0"/>
          </a:p>
        </p:txBody>
      </p:sp>
    </p:spTree>
    <p:extLst>
      <p:ext uri="{BB962C8B-B14F-4D97-AF65-F5344CB8AC3E}">
        <p14:creationId xmlns:p14="http://schemas.microsoft.com/office/powerpoint/2010/main" val="25124064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44EFB6-1B73-4096-524A-787B70CE4697}"/>
              </a:ext>
            </a:extLst>
          </p:cNvPr>
          <p:cNvSpPr>
            <a:spLocks noGrp="1"/>
          </p:cNvSpPr>
          <p:nvPr>
            <p:ph type="title"/>
          </p:nvPr>
        </p:nvSpPr>
        <p:spPr>
          <a:xfrm>
            <a:off x="838200" y="365125"/>
            <a:ext cx="10515600" cy="1325563"/>
          </a:xfrm>
        </p:spPr>
        <p:txBody>
          <a:bodyPr/>
          <a:lstStyle/>
          <a:p>
            <a:pPr algn="ctr"/>
            <a:r>
              <a:rPr lang="de-DE" b="1" dirty="0">
                <a:solidFill>
                  <a:schemeClr val="accent2">
                    <a:lumMod val="75000"/>
                  </a:schemeClr>
                </a:solidFill>
              </a:rPr>
              <a:t> </a:t>
            </a:r>
            <a:r>
              <a:rPr lang="ar-EG" b="1" dirty="0">
                <a:solidFill>
                  <a:srgbClr val="E97132">
                    <a:lumMod val="75000"/>
                  </a:srgbClr>
                </a:solidFill>
              </a:rPr>
              <a:t>ا</a:t>
            </a:r>
            <a:r>
              <a:rPr lang="ar-EG" b="1" dirty="0">
                <a:solidFill>
                  <a:schemeClr val="accent2">
                    <a:lumMod val="75000"/>
                  </a:schemeClr>
                </a:solidFill>
              </a:rPr>
              <a:t>لمشاركة في دروس التربية البدنية</a:t>
            </a:r>
            <a:endParaRPr lang="de-AT" b="1" dirty="0">
              <a:solidFill>
                <a:schemeClr val="accent2">
                  <a:lumMod val="75000"/>
                </a:schemeClr>
              </a:solidFill>
            </a:endParaRPr>
          </a:p>
        </p:txBody>
      </p:sp>
      <p:sp>
        <p:nvSpPr>
          <p:cNvPr id="3" name="Inhaltsplatzhalter 2">
            <a:extLst>
              <a:ext uri="{FF2B5EF4-FFF2-40B4-BE49-F238E27FC236}">
                <a16:creationId xmlns:a16="http://schemas.microsoft.com/office/drawing/2014/main" id="{7465AA03-BEE3-449C-C53F-AFC2661C37B9}"/>
              </a:ext>
            </a:extLst>
          </p:cNvPr>
          <p:cNvSpPr>
            <a:spLocks noGrp="1"/>
          </p:cNvSpPr>
          <p:nvPr>
            <p:ph idx="1"/>
          </p:nvPr>
        </p:nvSpPr>
        <p:spPr>
          <a:xfrm>
            <a:off x="838200" y="1690688"/>
            <a:ext cx="10515600" cy="4725668"/>
          </a:xfrm>
        </p:spPr>
        <p:txBody>
          <a:bodyPr>
            <a:normAutofit/>
          </a:bodyPr>
          <a:lstStyle/>
          <a:p>
            <a:pPr marL="0" indent="0" algn="just" rtl="1">
              <a:buNone/>
            </a:pPr>
            <a:r>
              <a:rPr lang="ar-EG" dirty="0"/>
              <a:t>المشاركة في دروس التربية البدنية (إلزامي، كما هو الحال في جميع المواد الإجبارية الأخرى (انظر § 43 (1) من قانون التعليم و § 9 (1) من قانون الالزام الدراسي).</a:t>
            </a:r>
            <a:endParaRPr lang="de-AT" dirty="0"/>
          </a:p>
          <a:p>
            <a:pPr marL="0" indent="0" algn="just" rtl="1">
              <a:buNone/>
            </a:pPr>
            <a:r>
              <a:rPr lang="ar-EG" dirty="0"/>
              <a:t>لا تعتبر فترة الحيض أو أي حالة صحية أخرى سببًا مقبولًا للغياب، ويجب على الطلاب الحضور دائمًا. ومع ذلك، تأخذ المعلمات والمعلمون في الاعتبار بالطبع الظروف الخاصة ويقدمون للطلاب واجبات مناسبة.</a:t>
            </a:r>
            <a:endParaRPr lang="de-AT" dirty="0"/>
          </a:p>
          <a:p>
            <a:pPr marL="0" indent="0" algn="just" rtl="1">
              <a:buNone/>
            </a:pPr>
            <a:r>
              <a:rPr lang="ar-EG" dirty="0"/>
              <a:t>"الأعذار" لعدم المشاركة في دروس التربية البدنية، التي تُكتب فقط لمادة التربية البدنية (من قبل الآباء أو الأطباء) بسبب ظروف صحية، غير مقبولة ولا يسمح بها.</a:t>
            </a:r>
            <a:endParaRPr lang="de-AT" dirty="0"/>
          </a:p>
          <a:p>
            <a:pPr algn="just" rtl="1"/>
            <a:r>
              <a:rPr lang="ar-EG" dirty="0"/>
              <a:t>إذا لم يتمكن الطلاب من المشاركة في الأنشطة الحركية في دروس التربية البدنية بسبب إصابة أو حالة صحية أخرى، يجب عليهم حضور الدروس وسيقوم المعلم بتقديم واجبات مناسبة لهؤلاء الطلاب، مثل وظيفة حكم، أو مراقبة اللعبة، أو ألعاب خفة اليد، أو إعداد برنامج تدريبي، إلخ.</a:t>
            </a:r>
            <a:endParaRPr lang="de-AT" dirty="0"/>
          </a:p>
        </p:txBody>
      </p:sp>
    </p:spTree>
    <p:extLst>
      <p:ext uri="{BB962C8B-B14F-4D97-AF65-F5344CB8AC3E}">
        <p14:creationId xmlns:p14="http://schemas.microsoft.com/office/powerpoint/2010/main" val="4966682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77352E-61EE-BFB1-8B91-656DCD1098C5}"/>
              </a:ext>
            </a:extLst>
          </p:cNvPr>
          <p:cNvSpPr>
            <a:spLocks noGrp="1"/>
          </p:cNvSpPr>
          <p:nvPr>
            <p:ph type="title"/>
          </p:nvPr>
        </p:nvSpPr>
        <p:spPr>
          <a:xfrm>
            <a:off x="454855" y="657733"/>
            <a:ext cx="11058378" cy="1325563"/>
          </a:xfrm>
        </p:spPr>
        <p:txBody>
          <a:bodyPr>
            <a:normAutofit/>
          </a:bodyPr>
          <a:lstStyle/>
          <a:p>
            <a:r>
              <a:rPr lang="de-DE" dirty="0">
                <a:latin typeface="Calibri" panose="020F0502020204030204" pitchFamily="34" charset="0"/>
                <a:cs typeface="Times New Roman" panose="02020603050405020304" pitchFamily="18" charset="0"/>
              </a:rPr>
              <a:t>4.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Konsequenzen einer Nichtteilnahme am Unterricht für die Leistungsbeurteilung</a:t>
            </a:r>
            <a:endParaRPr lang="de-AT" dirty="0"/>
          </a:p>
        </p:txBody>
      </p:sp>
      <p:sp>
        <p:nvSpPr>
          <p:cNvPr id="3" name="Inhaltsplatzhalter 2">
            <a:extLst>
              <a:ext uri="{FF2B5EF4-FFF2-40B4-BE49-F238E27FC236}">
                <a16:creationId xmlns:a16="http://schemas.microsoft.com/office/drawing/2014/main" id="{34538B2A-2B0D-802F-E2BD-4CD04C21DF21}"/>
              </a:ext>
            </a:extLst>
          </p:cNvPr>
          <p:cNvSpPr>
            <a:spLocks noGrp="1"/>
          </p:cNvSpPr>
          <p:nvPr>
            <p:ph idx="1"/>
          </p:nvPr>
        </p:nvSpPr>
        <p:spPr>
          <a:xfrm>
            <a:off x="193430" y="2424909"/>
            <a:ext cx="11581228" cy="4821359"/>
          </a:xfrm>
        </p:spPr>
        <p:txBody>
          <a:bodyPr>
            <a:normAutofit/>
          </a:bodyPr>
          <a:lstStyle/>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Fehlen am Schuljahresende Leistungsnachweise, sodass eine Beurteilung nicht möglich ist, ist eine Feststellungsprüfung (praktische Prüfung; Dauer: 30 – 50 Minuten) anzusetzen. </a:t>
            </a:r>
          </a:p>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Das Datum einer Feststellungsprüfung ist zwei Wochen zuvor den Erziehungsberechtigten schriftlich bekannt zu geben. Der genaue Prüfungsbeginn ist zumindest eine Woche zuvor bekannt zu geben. </a:t>
            </a:r>
          </a:p>
          <a:p>
            <a:pPr marL="0" indent="0">
              <a:buNone/>
            </a:pPr>
            <a:endParaRPr lang="de-AT" dirty="0"/>
          </a:p>
        </p:txBody>
      </p:sp>
    </p:spTree>
    <p:extLst>
      <p:ext uri="{BB962C8B-B14F-4D97-AF65-F5344CB8AC3E}">
        <p14:creationId xmlns:p14="http://schemas.microsoft.com/office/powerpoint/2010/main" val="4434171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CA89EA-4F3A-E08D-4112-FB2B775DAB7F}"/>
              </a:ext>
            </a:extLst>
          </p:cNvPr>
          <p:cNvSpPr>
            <a:spLocks noGrp="1"/>
          </p:cNvSpPr>
          <p:nvPr>
            <p:ph type="title"/>
          </p:nvPr>
        </p:nvSpPr>
        <p:spPr/>
        <p:txBody>
          <a:bodyPr/>
          <a:lstStyle/>
          <a:p>
            <a:pPr algn="r"/>
            <a:r>
              <a:rPr lang="ar-EG" b="1" dirty="0">
                <a:solidFill>
                  <a:schemeClr val="accent2">
                    <a:lumMod val="75000"/>
                  </a:schemeClr>
                </a:solidFill>
              </a:rPr>
              <a:t>عواقب عدم المشاركة في الدروس لتقييم الأداء</a:t>
            </a:r>
            <a:endParaRPr lang="de-AT" b="1" dirty="0">
              <a:solidFill>
                <a:schemeClr val="accent2">
                  <a:lumMod val="75000"/>
                </a:schemeClr>
              </a:solidFill>
            </a:endParaRPr>
          </a:p>
        </p:txBody>
      </p:sp>
      <p:sp>
        <p:nvSpPr>
          <p:cNvPr id="3" name="Inhaltsplatzhalter 2">
            <a:extLst>
              <a:ext uri="{FF2B5EF4-FFF2-40B4-BE49-F238E27FC236}">
                <a16:creationId xmlns:a16="http://schemas.microsoft.com/office/drawing/2014/main" id="{7F579DA0-0ED4-4CE1-7D1C-792241113F31}"/>
              </a:ext>
            </a:extLst>
          </p:cNvPr>
          <p:cNvSpPr>
            <a:spLocks noGrp="1"/>
          </p:cNvSpPr>
          <p:nvPr>
            <p:ph idx="1"/>
          </p:nvPr>
        </p:nvSpPr>
        <p:spPr/>
        <p:txBody>
          <a:bodyPr/>
          <a:lstStyle/>
          <a:p>
            <a:pPr marL="0" indent="0" algn="just" rtl="1">
              <a:buNone/>
            </a:pPr>
            <a:r>
              <a:rPr lang="ar-EG" dirty="0"/>
              <a:t>عند غياب بعض الطلاب في نهاية العام الدراسي فإنّ هذا يؤدي إلى عدم إمكانية التقييم، ويجب إجراء اختبار تقييم (اختبار عملي؛ لمدة: 30 - 50 دقيقة).</a:t>
            </a:r>
          </a:p>
          <a:p>
            <a:pPr marL="0" indent="0" algn="just" rtl="1">
              <a:buNone/>
            </a:pPr>
            <a:r>
              <a:rPr lang="ar-EG" dirty="0"/>
              <a:t>ويجب إبلاغ أولياء الأمور كتابيًا بتاريخ امتحان التقييم قبل أسبوعين. كما يجب الإعلان عن بداية الامتحان بدقة قبل أسبوع على الأقل.</a:t>
            </a:r>
            <a:endParaRPr lang="de-AT" dirty="0"/>
          </a:p>
        </p:txBody>
      </p:sp>
    </p:spTree>
    <p:extLst>
      <p:ext uri="{BB962C8B-B14F-4D97-AF65-F5344CB8AC3E}">
        <p14:creationId xmlns:p14="http://schemas.microsoft.com/office/powerpoint/2010/main" val="25257927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77352E-61EE-BFB1-8B91-656DCD1098C5}"/>
              </a:ext>
            </a:extLst>
          </p:cNvPr>
          <p:cNvSpPr>
            <a:spLocks noGrp="1"/>
          </p:cNvSpPr>
          <p:nvPr>
            <p:ph type="title"/>
          </p:nvPr>
        </p:nvSpPr>
        <p:spPr>
          <a:xfrm>
            <a:off x="295422" y="365125"/>
            <a:ext cx="11058378" cy="1325563"/>
          </a:xfrm>
        </p:spPr>
        <p:txBody>
          <a:bodyPr>
            <a:normAutofit/>
          </a:bodyPr>
          <a:lstStyle/>
          <a:p>
            <a:r>
              <a:rPr lang="de-DE" dirty="0">
                <a:latin typeface="Calibri" panose="020F0502020204030204" pitchFamily="34" charset="0"/>
                <a:cs typeface="Times New Roman" panose="02020603050405020304" pitchFamily="18" charset="0"/>
              </a:rPr>
              <a:t>4.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Konsequenzen einer Nichtteilnahme am Unterricht für die Leistungsbeurteilung</a:t>
            </a:r>
            <a:endParaRPr lang="de-AT" dirty="0"/>
          </a:p>
        </p:txBody>
      </p:sp>
      <p:sp>
        <p:nvSpPr>
          <p:cNvPr id="3" name="Inhaltsplatzhalter 2">
            <a:extLst>
              <a:ext uri="{FF2B5EF4-FFF2-40B4-BE49-F238E27FC236}">
                <a16:creationId xmlns:a16="http://schemas.microsoft.com/office/drawing/2014/main" id="{34538B2A-2B0D-802F-E2BD-4CD04C21DF21}"/>
              </a:ext>
            </a:extLst>
          </p:cNvPr>
          <p:cNvSpPr>
            <a:spLocks noGrp="1"/>
          </p:cNvSpPr>
          <p:nvPr>
            <p:ph idx="1"/>
          </p:nvPr>
        </p:nvSpPr>
        <p:spPr>
          <a:xfrm>
            <a:off x="193430" y="2205453"/>
            <a:ext cx="11581228" cy="4821359"/>
          </a:xfrm>
        </p:spPr>
        <p:txBody>
          <a:bodyPr>
            <a:normAutofit lnSpcReduction="10000"/>
          </a:bodyPr>
          <a:lstStyle/>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Fehlt der Schüler/die Schülerin bei der Feststellungsprüfung ungerechtfertigt, gibt es keinen neuerlichen Termin und die Jahresbeurteilung erfolgt mit „Nicht beurteilt“. Ein Aufsteigen in die nächste Klasse ist nicht möglich. Fehlt der Schüler / die Schülerin bei der Feststellungsprüfung gerechtfertigt, ist sofort nach Wegfall des Hinderungsgrundes ein neuerlicher Termin festzusetzen, der zwischen 8 und 12 Wochen nach dem ursprünglichen Termin liegen soll (in der Regel zu Beginn des nächsten Schuljahres). Bei neuerlicher gerechtfertigter Verhinderung ist ein neuer Termin bis spätestens 30. November zu setzen.</a:t>
            </a:r>
          </a:p>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Die Wiederholung einer Feststellungsprüfung ist nicht zulässig.</a:t>
            </a:r>
          </a:p>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Ist eine positive Ablegung der Feststellungsprüfung nicht zu erwarten, da der Schüler / die Schülerin ohne eigenes Verschulden zu viel vom Unterricht versäumt hat, ist eine Nachtragsprüfung anzusetzen.</a:t>
            </a:r>
          </a:p>
          <a:p>
            <a:pPr marL="0" indent="0">
              <a:buNone/>
            </a:pPr>
            <a:endParaRPr lang="de-AT" dirty="0"/>
          </a:p>
        </p:txBody>
      </p:sp>
    </p:spTree>
    <p:extLst>
      <p:ext uri="{BB962C8B-B14F-4D97-AF65-F5344CB8AC3E}">
        <p14:creationId xmlns:p14="http://schemas.microsoft.com/office/powerpoint/2010/main" val="932702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8082A4-453E-8C5F-BF30-152EAE5BB3CA}"/>
              </a:ext>
            </a:extLst>
          </p:cNvPr>
          <p:cNvSpPr>
            <a:spLocks noGrp="1"/>
          </p:cNvSpPr>
          <p:nvPr>
            <p:ph type="title"/>
          </p:nvPr>
        </p:nvSpPr>
        <p:spPr/>
        <p:txBody>
          <a:bodyPr/>
          <a:lstStyle/>
          <a:p>
            <a:pPr algn="r"/>
            <a:r>
              <a:rPr lang="ar-EG" b="1" dirty="0">
                <a:solidFill>
                  <a:schemeClr val="accent2">
                    <a:lumMod val="75000"/>
                  </a:schemeClr>
                </a:solidFill>
              </a:rPr>
              <a:t>عواقب عدم المشاركة في الدروس لتقييم الأداء</a:t>
            </a:r>
            <a:endParaRPr lang="de-AT" b="1" dirty="0">
              <a:solidFill>
                <a:schemeClr val="accent2">
                  <a:lumMod val="75000"/>
                </a:schemeClr>
              </a:solidFill>
            </a:endParaRPr>
          </a:p>
        </p:txBody>
      </p:sp>
      <p:sp>
        <p:nvSpPr>
          <p:cNvPr id="3" name="Inhaltsplatzhalter 2">
            <a:extLst>
              <a:ext uri="{FF2B5EF4-FFF2-40B4-BE49-F238E27FC236}">
                <a16:creationId xmlns:a16="http://schemas.microsoft.com/office/drawing/2014/main" id="{CA83F1DA-1B1D-BDA7-9502-631B91377C9A}"/>
              </a:ext>
            </a:extLst>
          </p:cNvPr>
          <p:cNvSpPr>
            <a:spLocks noGrp="1"/>
          </p:cNvSpPr>
          <p:nvPr>
            <p:ph idx="1"/>
          </p:nvPr>
        </p:nvSpPr>
        <p:spPr/>
        <p:txBody>
          <a:bodyPr/>
          <a:lstStyle/>
          <a:p>
            <a:pPr marL="0" indent="0" algn="just" rtl="1">
              <a:buNone/>
            </a:pPr>
            <a:r>
              <a:rPr lang="ar-EG" dirty="0"/>
              <a:t>إذا غاب الطالب/الطالبة عن امتحان التقييم بدون عذر، فلن يتم تحديد موعد جديد، وستكون التقييمات السنوية "غير مُقيّم"، وفي هذه الحالة لا يمكن للطالب/للطالبة الانتقال إلى الصف التالي. وإذا غاب الطالب/الطالبة عن امتحان التقييم دون سبب، فيجب تحديد موعد جديد فور زوال سبب الغياب، ويجب أن يكون هذا الموعد بين 8 و 12 أسبوعًا بعد الموعد الأصلي (عادةً في بداية العام الدراسي التالي). في حالة حدوث غياب مبرر مرة أخرى، يجب تحديد موعد جديد في موعد أقصاه 30 نوفمبر.</a:t>
            </a:r>
            <a:endParaRPr lang="de-AT" dirty="0"/>
          </a:p>
          <a:p>
            <a:pPr marL="0" indent="0" algn="just" rtl="1">
              <a:buNone/>
            </a:pPr>
            <a:r>
              <a:rPr lang="ar-EG" dirty="0"/>
              <a:t>إذا لم يكن من المتوقع اجتياز امتحان التقييم بنجاح، بسبب غياب الطالب/الطالبة عن الدروس دون ذنب منه فلا يُسمح بإعادة امتحان التقييم.، ويجب تحديد موعد لامتحان إضافي.</a:t>
            </a:r>
            <a:endParaRPr lang="de-AT" dirty="0"/>
          </a:p>
        </p:txBody>
      </p:sp>
    </p:spTree>
    <p:extLst>
      <p:ext uri="{BB962C8B-B14F-4D97-AF65-F5344CB8AC3E}">
        <p14:creationId xmlns:p14="http://schemas.microsoft.com/office/powerpoint/2010/main" val="5794278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D23761-A22A-3CA8-BF55-6EBB0929C951}"/>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5. </a:t>
            </a:r>
            <a:r>
              <a:rPr lang="de-AT" sz="4400" dirty="0">
                <a:latin typeface="Calibri" panose="020F0502020204030204" pitchFamily="34" charset="0"/>
                <a:ea typeface="Times New Roman" panose="02020603050405020304" pitchFamily="18" charset="0"/>
                <a:cs typeface="Times New Roman" panose="02020603050405020304" pitchFamily="18" charset="0"/>
              </a:rPr>
              <a:t>BSP in der Fastenzeit (Ramadan)</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50DADBC2-FFFB-6371-5A31-F65D0C44E15D}"/>
              </a:ext>
            </a:extLst>
          </p:cNvPr>
          <p:cNvSpPr>
            <a:spLocks noGrp="1"/>
          </p:cNvSpPr>
          <p:nvPr>
            <p:ph idx="1"/>
          </p:nvPr>
        </p:nvSpPr>
        <p:spPr>
          <a:xfrm>
            <a:off x="0" y="1825625"/>
            <a:ext cx="11353800" cy="4351338"/>
          </a:xfrm>
        </p:spPr>
        <p:txBody>
          <a:bodyPr/>
          <a:lstStyle/>
          <a:p>
            <a:pPr marL="457200" lvl="1" indent="0">
              <a:lnSpc>
                <a:spcPct val="107000"/>
              </a:lnSpc>
              <a:buNone/>
            </a:pPr>
            <a:r>
              <a:rPr lang="de-AT"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Das Bildungsamt der islamischen Glaubensgemeinschaft in Österreich (IGGÖ) hat bezüglich der Fastenzeit in einer Handreichung folgende Information ausgegeben:</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a:p>
            <a:pPr lvl="2">
              <a:lnSpc>
                <a:spcPct val="107000"/>
              </a:lnSpc>
              <a:buFont typeface="Courier New" panose="02070309020205020404" pitchFamily="49" charset="0"/>
              <a:buChar char="o"/>
            </a:pPr>
            <a:r>
              <a:rPr lang="de-A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So Schüler*innen fasten, kann dieses bei körperlich anstrengendem Unterricht abgebrochen werden.</a:t>
            </a:r>
            <a:endParaRPr lang="de-AT" sz="2400" dirty="0">
              <a:effectLst/>
              <a:latin typeface="Calibri" panose="020F0502020204030204" pitchFamily="34" charset="0"/>
              <a:ea typeface="Calibri" panose="020F0502020204030204" pitchFamily="34" charset="0"/>
              <a:cs typeface="Times New Roman" panose="02020603050405020304" pitchFamily="18" charset="0"/>
            </a:endParaRPr>
          </a:p>
          <a:p>
            <a:pPr lvl="2">
              <a:lnSpc>
                <a:spcPct val="107000"/>
              </a:lnSpc>
              <a:buFont typeface="Courier New" panose="02070309020205020404" pitchFamily="49" charset="0"/>
              <a:buChar char="o"/>
            </a:pPr>
            <a:r>
              <a:rPr lang="de-A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Auf Klassenfahrten (</a:t>
            </a:r>
            <a:r>
              <a:rPr lang="de-AT" sz="2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zB</a:t>
            </a:r>
            <a:r>
              <a:rPr lang="de-A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einer Sportwoche) sind fastende Kinder und Jugendliche vom Fasten ausgenommen, und zwar während der gesamten Dauer der Reise. (Die Fastentage, die man aufgrund der Reise auslässt, können nach dem Ramadan nachgeholt werden.) </a:t>
            </a:r>
            <a:endParaRPr lang="de-AT" sz="2400" dirty="0">
              <a:effectLst/>
              <a:latin typeface="Calibri" panose="020F0502020204030204" pitchFamily="34" charset="0"/>
              <a:ea typeface="Calibri" panose="020F0502020204030204" pitchFamily="34" charset="0"/>
              <a:cs typeface="Times New Roman" panose="02020603050405020304" pitchFamily="18" charset="0"/>
            </a:endParaRPr>
          </a:p>
          <a:p>
            <a:pPr lvl="2">
              <a:lnSpc>
                <a:spcPct val="107000"/>
              </a:lnSpc>
              <a:spcAft>
                <a:spcPts val="800"/>
              </a:spcAft>
              <a:buFont typeface="Courier New" panose="02070309020205020404" pitchFamily="49" charset="0"/>
              <a:buChar char="o"/>
            </a:pPr>
            <a:r>
              <a:rPr lang="de-A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Falls beim Schwimmunterricht Wasser in den Mund gelangt, stellt dies keinen Verstoß gegen das Fasten dar.</a:t>
            </a:r>
            <a:endParaRPr lang="de-A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de-AT" dirty="0"/>
          </a:p>
        </p:txBody>
      </p:sp>
    </p:spTree>
    <p:extLst>
      <p:ext uri="{BB962C8B-B14F-4D97-AF65-F5344CB8AC3E}">
        <p14:creationId xmlns:p14="http://schemas.microsoft.com/office/powerpoint/2010/main" val="31677835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5BE985-8410-8754-FFE9-6FC9F6AE6BBA}"/>
              </a:ext>
            </a:extLst>
          </p:cNvPr>
          <p:cNvSpPr>
            <a:spLocks noGrp="1"/>
          </p:cNvSpPr>
          <p:nvPr>
            <p:ph type="title"/>
          </p:nvPr>
        </p:nvSpPr>
        <p:spPr/>
        <p:txBody>
          <a:bodyPr/>
          <a:lstStyle/>
          <a:p>
            <a:pPr algn="r"/>
            <a:r>
              <a:rPr lang="de-AT" b="1" dirty="0">
                <a:solidFill>
                  <a:schemeClr val="accent2">
                    <a:lumMod val="75000"/>
                  </a:schemeClr>
                </a:solidFill>
              </a:rPr>
              <a:t>(Ramadan)</a:t>
            </a:r>
            <a:r>
              <a:rPr lang="ar-EG" b="1" dirty="0">
                <a:solidFill>
                  <a:schemeClr val="accent2">
                    <a:lumMod val="75000"/>
                  </a:schemeClr>
                </a:solidFill>
              </a:rPr>
              <a:t> التربية البدنية خلال شهر رمضان </a:t>
            </a:r>
            <a:endParaRPr lang="de-AT" b="1" dirty="0">
              <a:solidFill>
                <a:schemeClr val="accent2">
                  <a:lumMod val="75000"/>
                </a:schemeClr>
              </a:solidFill>
            </a:endParaRPr>
          </a:p>
        </p:txBody>
      </p:sp>
      <p:sp>
        <p:nvSpPr>
          <p:cNvPr id="3" name="Inhaltsplatzhalter 2">
            <a:extLst>
              <a:ext uri="{FF2B5EF4-FFF2-40B4-BE49-F238E27FC236}">
                <a16:creationId xmlns:a16="http://schemas.microsoft.com/office/drawing/2014/main" id="{B3AA825B-8C7F-AB9B-E8F0-D8429EA7BD15}"/>
              </a:ext>
            </a:extLst>
          </p:cNvPr>
          <p:cNvSpPr>
            <a:spLocks noGrp="1"/>
          </p:cNvSpPr>
          <p:nvPr>
            <p:ph idx="1"/>
          </p:nvPr>
        </p:nvSpPr>
        <p:spPr/>
        <p:txBody>
          <a:bodyPr/>
          <a:lstStyle/>
          <a:p>
            <a:pPr algn="r"/>
            <a:endParaRPr lang="de-DE" dirty="0"/>
          </a:p>
          <a:p>
            <a:pPr marL="0" indent="0" algn="just" rtl="1">
              <a:buNone/>
            </a:pPr>
            <a:r>
              <a:rPr lang="ar-SY" dirty="0"/>
              <a:t>أصدرت إدارة التعليم التابعة للجالية الإسلامية في النمسا في نشرة لها المعلومات التالية بشأن شهر رمضان</a:t>
            </a:r>
            <a:r>
              <a:rPr lang="de-AT" dirty="0"/>
              <a:t>:</a:t>
            </a:r>
            <a:endParaRPr lang="de-DE" dirty="0"/>
          </a:p>
          <a:p>
            <a:pPr algn="just" rtl="1"/>
            <a:r>
              <a:rPr lang="ar-EG" dirty="0"/>
              <a:t>يمكن للطلاب الصائمين الإفطار، عند القيام  بمجهود بدنيّ أثناء الصوم</a:t>
            </a:r>
            <a:endParaRPr lang="de-AT" dirty="0"/>
          </a:p>
          <a:p>
            <a:pPr algn="just" rtl="1"/>
            <a:r>
              <a:rPr lang="ar-EG" dirty="0"/>
              <a:t>خلال الرحلات المدرسية (مثل الأسبوع الرياضي) يُعفى الأطفال والشباب الصائمون من الصيام، وذلك طوال فترة الرحلة. (يمكن تعويض أيام الصيام التي يتم إفطارها بسبب الرحلة بعد انتهاء شهر رمضان.)</a:t>
            </a:r>
            <a:endParaRPr lang="de-AT" dirty="0"/>
          </a:p>
          <a:p>
            <a:pPr algn="just" rtl="1"/>
            <a:r>
              <a:rPr lang="ar-EG" dirty="0"/>
              <a:t>إذا دخل الماء إلى الفم أثناء دروس السباحة دون قصد، فلا يُعتبر الصيام باطلاً</a:t>
            </a:r>
            <a:endParaRPr lang="de-AT" dirty="0"/>
          </a:p>
        </p:txBody>
      </p:sp>
    </p:spTree>
    <p:extLst>
      <p:ext uri="{BB962C8B-B14F-4D97-AF65-F5344CB8AC3E}">
        <p14:creationId xmlns:p14="http://schemas.microsoft.com/office/powerpoint/2010/main" val="4160873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6A42C0-E6E2-A4D3-4031-875C4BC69773}"/>
              </a:ext>
            </a:extLst>
          </p:cNvPr>
          <p:cNvSpPr>
            <a:spLocks noGrp="1"/>
          </p:cNvSpPr>
          <p:nvPr>
            <p:ph type="title"/>
          </p:nvPr>
        </p:nvSpPr>
        <p:spPr>
          <a:xfrm>
            <a:off x="838200" y="365125"/>
            <a:ext cx="10515600" cy="1460500"/>
          </a:xfrm>
        </p:spPr>
        <p:txBody>
          <a:bodyPr/>
          <a:lstStyle/>
          <a:p>
            <a:r>
              <a:rPr lang="de-AT" sz="4400" dirty="0">
                <a:effectLst/>
                <a:latin typeface="Calibri" panose="020F0502020204030204" pitchFamily="34" charset="0"/>
                <a:ea typeface="Calibri" panose="020F0502020204030204" pitchFamily="34" charset="0"/>
                <a:cs typeface="Times New Roman" panose="02020603050405020304" pitchFamily="18" charset="0"/>
              </a:rPr>
              <a:t>Übersicht der Inhalte</a:t>
            </a:r>
            <a:endParaRPr lang="de-AT" dirty="0"/>
          </a:p>
        </p:txBody>
      </p:sp>
      <p:graphicFrame>
        <p:nvGraphicFramePr>
          <p:cNvPr id="5" name="Objekt 4"/>
          <p:cNvGraphicFramePr>
            <a:graphicFrameLocks noChangeAspect="1"/>
          </p:cNvGraphicFramePr>
          <p:nvPr>
            <p:extLst>
              <p:ext uri="{D42A27DB-BD31-4B8C-83A1-F6EECF244321}">
                <p14:modId xmlns:p14="http://schemas.microsoft.com/office/powerpoint/2010/main" val="1825931198"/>
              </p:ext>
            </p:extLst>
          </p:nvPr>
        </p:nvGraphicFramePr>
        <p:xfrm>
          <a:off x="933061" y="2049560"/>
          <a:ext cx="15191971" cy="4464156"/>
        </p:xfrm>
        <a:graphic>
          <a:graphicData uri="http://schemas.openxmlformats.org/presentationml/2006/ole">
            <mc:AlternateContent xmlns:mc="http://schemas.openxmlformats.org/markup-compatibility/2006">
              <mc:Choice xmlns:v="urn:schemas-microsoft-com:vml" Requires="v">
                <p:oleObj spid="_x0000_s1026" name="Dokument" r:id="rId3" imgW="5775241" imgH="1702992" progId="Word.Document.12">
                  <p:embed/>
                </p:oleObj>
              </mc:Choice>
              <mc:Fallback>
                <p:oleObj name="Dokument" r:id="rId3" imgW="5775241" imgH="1702992" progId="Word.Document.12">
                  <p:embed/>
                  <p:pic>
                    <p:nvPicPr>
                      <p:cNvPr id="0" name=""/>
                      <p:cNvPicPr/>
                      <p:nvPr/>
                    </p:nvPicPr>
                    <p:blipFill>
                      <a:blip r:embed="rId4"/>
                      <a:stretch>
                        <a:fillRect/>
                      </a:stretch>
                    </p:blipFill>
                    <p:spPr>
                      <a:xfrm>
                        <a:off x="933061" y="2049560"/>
                        <a:ext cx="15191971" cy="4464156"/>
                      </a:xfrm>
                      <a:prstGeom prst="rect">
                        <a:avLst/>
                      </a:prstGeom>
                    </p:spPr>
                  </p:pic>
                </p:oleObj>
              </mc:Fallback>
            </mc:AlternateContent>
          </a:graphicData>
        </a:graphic>
      </p:graphicFrame>
    </p:spTree>
    <p:extLst>
      <p:ext uri="{BB962C8B-B14F-4D97-AF65-F5344CB8AC3E}">
        <p14:creationId xmlns:p14="http://schemas.microsoft.com/office/powerpoint/2010/main" val="39659862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ADF418-5F88-D498-DE15-E47401EECB07}"/>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6. </a:t>
            </a:r>
            <a:r>
              <a:rPr lang="de-AT" dirty="0">
                <a:latin typeface="Calibri" panose="020F0502020204030204" pitchFamily="34" charset="0"/>
                <a:cs typeface="Times New Roman" panose="02020603050405020304" pitchFamily="18" charset="0"/>
              </a:rPr>
              <a:t>Referenzen</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A78EF049-CACF-8AF0-6809-D675BFAF2D19}"/>
              </a:ext>
            </a:extLst>
          </p:cNvPr>
          <p:cNvSpPr>
            <a:spLocks noGrp="1"/>
          </p:cNvSpPr>
          <p:nvPr>
            <p:ph idx="1"/>
          </p:nvPr>
        </p:nvSpPr>
        <p:spPr>
          <a:xfrm>
            <a:off x="295422" y="1463040"/>
            <a:ext cx="11338560" cy="5275385"/>
          </a:xfrm>
        </p:spPr>
        <p:txBody>
          <a:bodyPr>
            <a:normAutofit fontScale="92500"/>
          </a:bodyPr>
          <a:lstStyle/>
          <a:p>
            <a:pPr marL="0" indent="0">
              <a:lnSpc>
                <a:spcPct val="107000"/>
              </a:lnSpc>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Rechtsgrundlagen zur Leistungsfeststellung und Leistungsbeurteilung in Bewegung und Sport. Eine Hilfestellung für Lehrerinnen und Lehrer (Bildungsdirektion Wien): Broschüre der Schulaufsicht für Bewegungserziehung und Sport</a:t>
            </a:r>
          </a:p>
          <a:p>
            <a:pPr marL="0" indent="0">
              <a:lnSpc>
                <a:spcPct val="107000"/>
              </a:lnSpc>
              <a:spcBef>
                <a:spcPts val="600"/>
              </a:spcBef>
              <a:spcAft>
                <a:spcPts val="800"/>
              </a:spcAft>
              <a:buNone/>
            </a:pP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https://www.bildung-wien.gv.at/dam/jcr:69e2c238-75f9-4dd2-896d-fe3506614562/Brosch%C3%BCre%20Leistungsbeurteilung%20BSP%202024%20Bildungsdirektion%20f%C3%BCr%20Wien.pdf</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Rundschreiben Nr. 15/2024 (BMBWF): Organisatorische Richtlinien für den Unterricht im Gegenstand Bewegung und Sport</a:t>
            </a:r>
          </a:p>
          <a:p>
            <a:pPr marL="0" indent="0">
              <a:lnSpc>
                <a:spcPct val="107000"/>
              </a:lnSpc>
              <a:spcBef>
                <a:spcPts val="600"/>
              </a:spcBef>
              <a:spcAft>
                <a:spcPts val="800"/>
              </a:spcAft>
              <a:buNone/>
            </a:pP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https://www.bildung-wien.gv.at/unterricht/Bewegung-und-Sport/Recht.html</a:t>
            </a:r>
            <a:endPar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Bef>
                <a:spcPts val="600"/>
              </a:spcBef>
              <a:spcAft>
                <a:spcPts val="800"/>
              </a:spcAft>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Lehrpläne:</a:t>
            </a:r>
            <a:r>
              <a:rPr lang="de-AT"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0" indent="0">
              <a:lnSpc>
                <a:spcPct val="107000"/>
              </a:lnSpc>
              <a:spcBef>
                <a:spcPts val="600"/>
              </a:spcBef>
              <a:spcAft>
                <a:spcPts val="800"/>
              </a:spcAft>
              <a:buNone/>
            </a:pP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https://www.bmbwf.gv.at/Themen/schule/schulpraxis/lp.html</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Teilnahmerichtlinien für den Unterricht in Bewegung und Sport</a:t>
            </a:r>
            <a:endParaRPr lang="de-AT"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nSpc>
                <a:spcPct val="107000"/>
              </a:lnSpc>
              <a:spcBef>
                <a:spcPts val="600"/>
              </a:spcBef>
              <a:spcAft>
                <a:spcPts val="800"/>
              </a:spcAft>
              <a:buNone/>
            </a:pP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https://www.bildung-wien.gv.at/unterricht/Bewegung-und-Sport/Recht/Teilnahmerichtlinien-f-r-den-Unterricht-in-Bewegung-und-Sport.html</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Ramadan und Schule. Handreichung der IGGÖ</a:t>
            </a:r>
            <a:endParaRPr lang="de-AT"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nSpc>
                <a:spcPct val="107000"/>
              </a:lnSpc>
              <a:spcBef>
                <a:spcPts val="600"/>
              </a:spcBef>
              <a:spcAft>
                <a:spcPts val="800"/>
              </a:spcAft>
              <a:buNone/>
            </a:pPr>
            <a:r>
              <a:rPr lang="de-AT"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6"/>
              </a:rPr>
              <a:t>https://www.derislam.at/wp-content/uploads/2025/01/Orientirungshilfe%20Ramadan%20Final.pdf</a:t>
            </a:r>
            <a:endParaRPr lang="de-AT"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539270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ADF418-5F88-D498-DE15-E47401EECB07}"/>
              </a:ext>
            </a:extLst>
          </p:cNvPr>
          <p:cNvSpPr>
            <a:spLocks noGrp="1"/>
          </p:cNvSpPr>
          <p:nvPr>
            <p:ph type="title"/>
          </p:nvPr>
        </p:nvSpPr>
        <p:spPr>
          <a:xfrm>
            <a:off x="838200" y="365126"/>
            <a:ext cx="10486938" cy="700276"/>
          </a:xfrm>
        </p:spPr>
        <p:txBody>
          <a:bodyPr>
            <a:normAutofit/>
          </a:bodyPr>
          <a:lstStyle/>
          <a:p>
            <a:pPr algn="ctr"/>
            <a:r>
              <a:rPr lang="de-DE" b="1" dirty="0"/>
              <a:t> </a:t>
            </a:r>
            <a:r>
              <a:rPr lang="ar-SY" b="1" dirty="0">
                <a:solidFill>
                  <a:schemeClr val="accent2">
                    <a:lumMod val="75000"/>
                  </a:schemeClr>
                </a:solidFill>
              </a:rPr>
              <a:t>المراجع</a:t>
            </a:r>
            <a:endParaRPr lang="de-AT" dirty="0">
              <a:solidFill>
                <a:schemeClr val="accent2">
                  <a:lumMod val="75000"/>
                </a:schemeClr>
              </a:solidFill>
            </a:endParaRPr>
          </a:p>
        </p:txBody>
      </p:sp>
      <p:sp>
        <p:nvSpPr>
          <p:cNvPr id="3" name="Inhaltsplatzhalter 2">
            <a:extLst>
              <a:ext uri="{FF2B5EF4-FFF2-40B4-BE49-F238E27FC236}">
                <a16:creationId xmlns:a16="http://schemas.microsoft.com/office/drawing/2014/main" id="{A78EF049-CACF-8AF0-6809-D675BFAF2D19}"/>
              </a:ext>
            </a:extLst>
          </p:cNvPr>
          <p:cNvSpPr>
            <a:spLocks noGrp="1"/>
          </p:cNvSpPr>
          <p:nvPr>
            <p:ph idx="1"/>
          </p:nvPr>
        </p:nvSpPr>
        <p:spPr>
          <a:xfrm>
            <a:off x="295422" y="1463040"/>
            <a:ext cx="11338560" cy="5275385"/>
          </a:xfrm>
        </p:spPr>
        <p:txBody>
          <a:bodyPr>
            <a:normAutofit fontScale="85000" lnSpcReduction="20000"/>
          </a:bodyPr>
          <a:lstStyle/>
          <a:p>
            <a:pPr marL="0" indent="0" algn="r">
              <a:buNone/>
            </a:pPr>
            <a:r>
              <a:rPr lang="ar-SY" dirty="0"/>
              <a:t>الأسس القانونية لتقييم الأداء وتقدير الأداء في </a:t>
            </a:r>
            <a:r>
              <a:rPr lang="ar-EG" b="1" dirty="0"/>
              <a:t>التربية البدنية</a:t>
            </a:r>
            <a:r>
              <a:rPr lang="ar-SY" dirty="0"/>
              <a:t>. دليل مساعدة </a:t>
            </a:r>
            <a:r>
              <a:rPr lang="ar-EG" dirty="0"/>
              <a:t>ا</a:t>
            </a:r>
            <a:r>
              <a:rPr lang="ar-SY" dirty="0"/>
              <a:t>لمعلمات والمعلمين (مديرية التعليم </a:t>
            </a:r>
            <a:r>
              <a:rPr lang="ar-EG" dirty="0"/>
              <a:t>-</a:t>
            </a:r>
            <a:r>
              <a:rPr lang="ar-SY" dirty="0"/>
              <a:t> فيينا): كتيب إدارة التعليم البدني والرياضة </a:t>
            </a:r>
          </a:p>
          <a:p>
            <a:pPr marL="0" indent="0">
              <a:lnSpc>
                <a:spcPct val="107000"/>
              </a:lnSpc>
              <a:spcBef>
                <a:spcPts val="600"/>
              </a:spcBef>
              <a:spcAft>
                <a:spcPts val="800"/>
              </a:spcAft>
              <a:buNone/>
            </a:pPr>
            <a:r>
              <a:rPr lang="de-AT"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rPr>
              <a:t>https://www.bildung-wien.gv.at/dam/jcr:69e2c238-75f9-4dd2-896d-fe3506614562/Brosch%C3%BCre%20Leistungsbeurteilung%20BSP%202024%20Bildungsdirektion%20f%C3%BCr%20Wien.pdf</a:t>
            </a:r>
            <a:endParaRPr lang="de-AT" sz="1800" dirty="0">
              <a:latin typeface="Calibri" panose="020F0502020204030204" pitchFamily="34" charset="0"/>
              <a:ea typeface="Calibri" panose="020F0502020204030204" pitchFamily="34" charset="0"/>
              <a:cs typeface="Times New Roman" panose="02020603050405020304" pitchFamily="18" charset="0"/>
            </a:endParaRPr>
          </a:p>
          <a:p>
            <a:pPr marL="0" indent="0" algn="r">
              <a:lnSpc>
                <a:spcPct val="107000"/>
              </a:lnSpc>
              <a:buNone/>
            </a:pPr>
            <a:r>
              <a:rPr lang="de-AT" dirty="0"/>
              <a:t>15/2024 (BMBWF)</a:t>
            </a:r>
            <a:endParaRPr lang="de-DE" dirty="0"/>
          </a:p>
          <a:p>
            <a:pPr marL="0" indent="0" algn="r">
              <a:lnSpc>
                <a:spcPct val="107000"/>
              </a:lnSpc>
              <a:buNone/>
            </a:pPr>
            <a:r>
              <a:rPr lang="de-AT" dirty="0"/>
              <a:t>:</a:t>
            </a:r>
            <a:r>
              <a:rPr lang="ar-SY" dirty="0"/>
              <a:t>إرشادات تنظيمية لدروس مادة </a:t>
            </a:r>
            <a:r>
              <a:rPr lang="ar-EG" b="1" dirty="0"/>
              <a:t>التربية البدنية</a:t>
            </a:r>
            <a:endParaRPr lang="de-AT"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Bef>
                <a:spcPts val="600"/>
              </a:spcBef>
              <a:spcAft>
                <a:spcPts val="800"/>
              </a:spcAft>
              <a:buNone/>
            </a:pPr>
            <a:r>
              <a:rPr lang="de-AT" sz="1800" u="sng" dirty="0">
                <a:solidFill>
                  <a:srgbClr val="0563C1"/>
                </a:solidFill>
                <a:latin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xmlns="" val="tx"/>
                    </a:ext>
                  </a:extLst>
                </a:hlinkClick>
              </a:rPr>
              <a:t>https://www.bildung-wien.gv.at/unterricht/Bewegung-und-Sport/Recht.html</a:t>
            </a:r>
            <a:endParaRPr lang="de-AT" sz="1800" u="sng" dirty="0">
              <a:solidFill>
                <a:srgbClr val="0563C1"/>
              </a:solidFill>
              <a:latin typeface="Calibri" panose="020F0502020204030204" pitchFamily="34" charset="0"/>
              <a:cs typeface="Times New Roman" panose="02020603050405020304" pitchFamily="18" charset="0"/>
            </a:endParaRPr>
          </a:p>
          <a:p>
            <a:pPr marL="0" indent="0" algn="r" rtl="1">
              <a:buNone/>
            </a:pPr>
            <a:r>
              <a:rPr lang="ar-EG" dirty="0"/>
              <a:t>ا</a:t>
            </a:r>
            <a:r>
              <a:rPr lang="ar-SY" dirty="0"/>
              <a:t>لمناهج الدراسية</a:t>
            </a:r>
            <a:endParaRPr lang="de-DE" dirty="0"/>
          </a:p>
          <a:p>
            <a:pPr marL="0" indent="0">
              <a:lnSpc>
                <a:spcPct val="107000"/>
              </a:lnSpc>
              <a:spcBef>
                <a:spcPts val="600"/>
              </a:spcBef>
              <a:spcAft>
                <a:spcPts val="800"/>
              </a:spcAft>
              <a:buNone/>
            </a:pPr>
            <a:r>
              <a:rPr lang="de-AT"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rPr>
              <a:t>https://www.bmbwf.gv.at/Themen/schule/schulpraxis/lp.html</a:t>
            </a:r>
            <a:endParaRPr lang="de-AT" sz="1800" dirty="0">
              <a:latin typeface="Calibri" panose="020F0502020204030204" pitchFamily="34" charset="0"/>
              <a:ea typeface="Calibri" panose="020F0502020204030204" pitchFamily="34" charset="0"/>
              <a:cs typeface="Times New Roman" panose="02020603050405020304" pitchFamily="18" charset="0"/>
            </a:endParaRPr>
          </a:p>
          <a:p>
            <a:pPr marL="0" indent="0" algn="r">
              <a:buNone/>
            </a:pPr>
            <a:r>
              <a:rPr lang="ar-SY" dirty="0"/>
              <a:t/>
            </a:r>
            <a:br>
              <a:rPr lang="ar-SY" dirty="0"/>
            </a:br>
            <a:r>
              <a:rPr lang="ar-SY" dirty="0"/>
              <a:t>إرشادات المشاركة في دروس </a:t>
            </a:r>
            <a:r>
              <a:rPr lang="ar-EG" b="1" dirty="0"/>
              <a:t>التربية البدنية</a:t>
            </a:r>
            <a:r>
              <a:rPr lang="ar-SY" sz="1800" dirty="0"/>
              <a:t/>
            </a:r>
            <a:br>
              <a:rPr lang="ar-SY" sz="1800" dirty="0"/>
            </a:br>
            <a:r>
              <a:rPr lang="de-AT"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rPr>
              <a:t>https://www.bildung-wien.gv.at/unterricht/Bewegung-und-Sport/Recht/Teilnahmerichtlinien-f-r-den-Unterricht-in-Bewegung-und-Sport.html</a:t>
            </a:r>
            <a:endParaRPr lang="de-AT" sz="1800" dirty="0">
              <a:latin typeface="Calibri" panose="020F0502020204030204" pitchFamily="34" charset="0"/>
              <a:ea typeface="Calibri" panose="020F0502020204030204" pitchFamily="34" charset="0"/>
              <a:cs typeface="Times New Roman" panose="02020603050405020304" pitchFamily="18" charset="0"/>
            </a:endParaRPr>
          </a:p>
          <a:p>
            <a:endParaRPr lang="ar-SY" dirty="0"/>
          </a:p>
          <a:p>
            <a:pPr marL="0" indent="0" algn="r">
              <a:buNone/>
            </a:pPr>
            <a:r>
              <a:rPr lang="de-AT" dirty="0"/>
              <a:t>IGGÖ </a:t>
            </a:r>
            <a:r>
              <a:rPr lang="ar-SY" dirty="0"/>
              <a:t>رمضان والمدرسة  نشرة من</a:t>
            </a:r>
            <a:r>
              <a:rPr lang="ar-SY" sz="1800" dirty="0"/>
              <a:t/>
            </a:r>
            <a:br>
              <a:rPr lang="ar-SY" sz="1800" dirty="0"/>
            </a:br>
            <a:endParaRPr lang="de-AT"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nSpc>
                <a:spcPct val="107000"/>
              </a:lnSpc>
              <a:spcBef>
                <a:spcPts val="600"/>
              </a:spcBef>
              <a:spcAft>
                <a:spcPts val="800"/>
              </a:spcAft>
              <a:buNone/>
            </a:pPr>
            <a:r>
              <a:rPr lang="de-AT"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rPr>
              <a:t>https://www.derislam.at/wp-content/uploads/Ramadaninfo-2023-1.pdf</a:t>
            </a:r>
            <a:endParaRPr lang="de-AT" sz="1800" dirty="0"/>
          </a:p>
        </p:txBody>
      </p:sp>
    </p:spTree>
    <p:extLst>
      <p:ext uri="{BB962C8B-B14F-4D97-AF65-F5344CB8AC3E}">
        <p14:creationId xmlns:p14="http://schemas.microsoft.com/office/powerpoint/2010/main" val="18099375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ADF418-5F88-D498-DE15-E47401EECB07}"/>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6. </a:t>
            </a:r>
            <a:r>
              <a:rPr lang="de-AT" dirty="0">
                <a:latin typeface="Calibri" panose="020F0502020204030204" pitchFamily="34" charset="0"/>
                <a:cs typeface="Times New Roman" panose="02020603050405020304" pitchFamily="18" charset="0"/>
              </a:rPr>
              <a:t>Referenzen</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A78EF049-CACF-8AF0-6809-D675BFAF2D19}"/>
              </a:ext>
            </a:extLst>
          </p:cNvPr>
          <p:cNvSpPr>
            <a:spLocks noGrp="1"/>
          </p:cNvSpPr>
          <p:nvPr>
            <p:ph idx="1"/>
          </p:nvPr>
        </p:nvSpPr>
        <p:spPr>
          <a:xfrm>
            <a:off x="838200" y="1825625"/>
            <a:ext cx="10515600" cy="4547040"/>
          </a:xfrm>
        </p:spPr>
        <p:txBody>
          <a:bodyPr>
            <a:normAutofit/>
          </a:bodyPr>
          <a:lstStyle/>
          <a:p>
            <a:pPr marL="0" indent="0">
              <a:lnSpc>
                <a:spcPct val="107000"/>
              </a:lnSpc>
              <a:spcAft>
                <a:spcPts val="800"/>
              </a:spcAft>
              <a:buNone/>
            </a:pPr>
            <a:r>
              <a:rPr lang="de-AT" sz="2400" dirty="0">
                <a:effectLst/>
                <a:latin typeface="Calibri" panose="020F0502020204030204" pitchFamily="34" charset="0"/>
                <a:ea typeface="Calibri" panose="020F0502020204030204" pitchFamily="34" charset="0"/>
                <a:cs typeface="Times New Roman" panose="02020603050405020304" pitchFamily="18" charset="0"/>
              </a:rPr>
              <a:t>Fachinspektorat „Bewegung und Sport“ der Bildungsdirektion Wien: </a:t>
            </a:r>
          </a:p>
          <a:p>
            <a:pPr marL="0" indent="0">
              <a:lnSpc>
                <a:spcPct val="107000"/>
              </a:lnSpc>
              <a:spcAft>
                <a:spcPts val="800"/>
              </a:spcAft>
              <a:buNone/>
            </a:pPr>
            <a:r>
              <a:rPr lang="de-AT" sz="2000" b="1" dirty="0">
                <a:effectLst/>
                <a:latin typeface="Calibri" panose="020F0502020204030204" pitchFamily="34" charset="0"/>
                <a:ea typeface="Calibri" panose="020F0502020204030204" pitchFamily="34" charset="0"/>
                <a:cs typeface="Times New Roman" panose="02020603050405020304" pitchFamily="18" charset="0"/>
              </a:rPr>
              <a:t>Mag. Sonja </a:t>
            </a:r>
            <a:r>
              <a:rPr lang="de-AT" sz="2000" b="1" dirty="0" err="1">
                <a:effectLst/>
                <a:latin typeface="Calibri" panose="020F0502020204030204" pitchFamily="34" charset="0"/>
                <a:ea typeface="Calibri" panose="020F0502020204030204" pitchFamily="34" charset="0"/>
                <a:cs typeface="Times New Roman" panose="02020603050405020304" pitchFamily="18" charset="0"/>
              </a:rPr>
              <a:t>Spendelhofer</a:t>
            </a:r>
            <a:r>
              <a:rPr lang="de-AT" sz="20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nSpc>
                <a:spcPct val="107000"/>
              </a:lnSpc>
              <a:spcAft>
                <a:spcPts val="800"/>
              </a:spcAft>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Tel: 01/52525-77242</a:t>
            </a:r>
            <a:br>
              <a:rPr lang="de-AT" sz="1800" dirty="0">
                <a:effectLst/>
                <a:latin typeface="Calibri" panose="020F0502020204030204" pitchFamily="34" charset="0"/>
                <a:ea typeface="Calibri" panose="020F0502020204030204" pitchFamily="34" charset="0"/>
                <a:cs typeface="Times New Roman" panose="02020603050405020304" pitchFamily="18" charset="0"/>
              </a:rPr>
            </a:br>
            <a:r>
              <a:rPr lang="de-AT" sz="1800" dirty="0">
                <a:effectLst/>
                <a:latin typeface="Calibri" panose="020F0502020204030204" pitchFamily="34" charset="0"/>
                <a:ea typeface="Calibri" panose="020F0502020204030204" pitchFamily="34" charset="0"/>
                <a:cs typeface="Times New Roman" panose="02020603050405020304" pitchFamily="18" charset="0"/>
              </a:rPr>
              <a:t>E-Mail: </a:t>
            </a: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sonja.spendelhofer@bildung-wien.gv.at</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de-AT" dirty="0"/>
          </a:p>
        </p:txBody>
      </p:sp>
    </p:spTree>
    <p:extLst>
      <p:ext uri="{BB962C8B-B14F-4D97-AF65-F5344CB8AC3E}">
        <p14:creationId xmlns:p14="http://schemas.microsoft.com/office/powerpoint/2010/main" val="19798715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b="1" dirty="0"/>
              <a:t> </a:t>
            </a:r>
            <a:r>
              <a:rPr lang="ar-SY" b="1" dirty="0">
                <a:solidFill>
                  <a:schemeClr val="accent2">
                    <a:lumMod val="75000"/>
                  </a:schemeClr>
                </a:solidFill>
              </a:rPr>
              <a:t>المراجع</a:t>
            </a:r>
            <a:endParaRPr lang="de-AT" dirty="0">
              <a:solidFill>
                <a:schemeClr val="accent2">
                  <a:lumMod val="75000"/>
                </a:schemeClr>
              </a:solidFill>
            </a:endParaRPr>
          </a:p>
        </p:txBody>
      </p:sp>
      <p:sp>
        <p:nvSpPr>
          <p:cNvPr id="3" name="Inhaltsplatzhalter 2"/>
          <p:cNvSpPr>
            <a:spLocks noGrp="1"/>
          </p:cNvSpPr>
          <p:nvPr>
            <p:ph idx="1"/>
          </p:nvPr>
        </p:nvSpPr>
        <p:spPr/>
        <p:txBody>
          <a:bodyPr/>
          <a:lstStyle/>
          <a:p>
            <a:pPr marL="0" indent="0" algn="r">
              <a:buNone/>
            </a:pPr>
            <a:r>
              <a:rPr lang="ar-EG" b="1" dirty="0"/>
              <a:t>إ</a:t>
            </a:r>
            <a:r>
              <a:rPr lang="ar-SY" b="1" dirty="0"/>
              <a:t>دارة التعليم "الحركة والرياضة" في مديرية التعليم </a:t>
            </a:r>
            <a:r>
              <a:rPr lang="ar-SY" b="1"/>
              <a:t>في فيينا</a:t>
            </a:r>
            <a:endParaRPr lang="de-DE" b="1" dirty="0"/>
          </a:p>
          <a:p>
            <a:pPr marL="0" indent="0" algn="r">
              <a:buNone/>
            </a:pPr>
            <a:r>
              <a:rPr lang="ar-SY" dirty="0"/>
              <a:t>ماجستير سونيا سبندلهوفر</a:t>
            </a:r>
            <a:endParaRPr lang="de-DE" dirty="0"/>
          </a:p>
          <a:p>
            <a:pPr marL="0" indent="0" algn="r">
              <a:buNone/>
            </a:pPr>
            <a:endParaRPr lang="de-DE" dirty="0"/>
          </a:p>
          <a:p>
            <a:pPr marL="0" indent="0" algn="r">
              <a:buNone/>
            </a:pPr>
            <a:r>
              <a:rPr lang="ar-SY" dirty="0"/>
              <a:t>تلفون: ٠١/٥٢٥٢٥-٧٧٢٤٢</a:t>
            </a:r>
          </a:p>
          <a:p>
            <a:endParaRPr lang="de-DE" dirty="0"/>
          </a:p>
          <a:p>
            <a:pPr marL="0" indent="0" algn="r">
              <a:buNone/>
            </a:pPr>
            <a:r>
              <a:rPr lang="de-AT" dirty="0">
                <a:hlinkClick r:id="rId2"/>
              </a:rPr>
              <a:t>sonja.spendelhofer@bildung-wien.gv.at</a:t>
            </a:r>
            <a:r>
              <a:rPr lang="de-AT" dirty="0"/>
              <a:t> </a:t>
            </a:r>
            <a:r>
              <a:rPr lang="ar-SY" dirty="0"/>
              <a:t>البريد الإلكتروني: </a:t>
            </a:r>
            <a:endParaRPr lang="de-AT" dirty="0"/>
          </a:p>
        </p:txBody>
      </p:sp>
    </p:spTree>
    <p:extLst>
      <p:ext uri="{BB962C8B-B14F-4D97-AF65-F5344CB8AC3E}">
        <p14:creationId xmlns:p14="http://schemas.microsoft.com/office/powerpoint/2010/main" val="2356373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489619-809D-9443-D34C-5EB278EF05BE}"/>
              </a:ext>
            </a:extLst>
          </p:cNvPr>
          <p:cNvSpPr>
            <a:spLocks noGrp="1"/>
          </p:cNvSpPr>
          <p:nvPr>
            <p:ph type="title"/>
          </p:nvPr>
        </p:nvSpPr>
        <p:spPr>
          <a:xfrm>
            <a:off x="0" y="0"/>
            <a:ext cx="11353800" cy="797668"/>
          </a:xfrm>
        </p:spPr>
        <p:txBody>
          <a:bodyPr>
            <a:normAutofit fontScale="90000"/>
          </a:bodyPr>
          <a:lstStyle/>
          <a:p>
            <a:pPr algn="ctr"/>
            <a:r>
              <a:rPr lang="de-AT" sz="6000" b="1" dirty="0">
                <a:solidFill>
                  <a:schemeClr val="accent2">
                    <a:lumMod val="75000"/>
                  </a:schemeClr>
                </a:solidFill>
              </a:rPr>
              <a:t> </a:t>
            </a:r>
            <a:r>
              <a:rPr lang="ar-SY" sz="3600" b="1" dirty="0">
                <a:solidFill>
                  <a:schemeClr val="accent2">
                    <a:lumMod val="75000"/>
                  </a:schemeClr>
                </a:solidFill>
              </a:rPr>
              <a:t>نظرة عامة على المحتويات</a:t>
            </a:r>
            <a:r>
              <a:rPr lang="de-DE" sz="3600" b="1" dirty="0">
                <a:solidFill>
                  <a:schemeClr val="accent2">
                    <a:lumMod val="75000"/>
                  </a:schemeClr>
                </a:solidFill>
              </a:rPr>
              <a:t>  </a:t>
            </a:r>
          </a:p>
        </p:txBody>
      </p:sp>
      <p:graphicFrame>
        <p:nvGraphicFramePr>
          <p:cNvPr id="8" name="Inhaltsplatzhalter 7">
            <a:extLst>
              <a:ext uri="{FF2B5EF4-FFF2-40B4-BE49-F238E27FC236}">
                <a16:creationId xmlns:a16="http://schemas.microsoft.com/office/drawing/2014/main" id="{D2F721F9-2FED-4130-F4B0-978807DF2225}"/>
              </a:ext>
            </a:extLst>
          </p:cNvPr>
          <p:cNvGraphicFramePr>
            <a:graphicFrameLocks noGrp="1"/>
          </p:cNvGraphicFramePr>
          <p:nvPr>
            <p:ph idx="1"/>
            <p:extLst>
              <p:ext uri="{D42A27DB-BD31-4B8C-83A1-F6EECF244321}">
                <p14:modId xmlns:p14="http://schemas.microsoft.com/office/powerpoint/2010/main" val="2378047223"/>
              </p:ext>
            </p:extLst>
          </p:nvPr>
        </p:nvGraphicFramePr>
        <p:xfrm>
          <a:off x="0" y="992222"/>
          <a:ext cx="12192000" cy="5965239"/>
        </p:xfrm>
        <a:graphic>
          <a:graphicData uri="http://schemas.openxmlformats.org/drawingml/2006/table">
            <a:tbl>
              <a:tblPr firstRow="1" bandRow="1">
                <a:tableStyleId>{5940675A-B579-460E-94D1-54222C63F5DA}</a:tableStyleId>
              </a:tblPr>
              <a:tblGrid>
                <a:gridCol w="2885073">
                  <a:extLst>
                    <a:ext uri="{9D8B030D-6E8A-4147-A177-3AD203B41FA5}">
                      <a16:colId xmlns:a16="http://schemas.microsoft.com/office/drawing/2014/main" val="898994196"/>
                    </a:ext>
                  </a:extLst>
                </a:gridCol>
                <a:gridCol w="8522689">
                  <a:extLst>
                    <a:ext uri="{9D8B030D-6E8A-4147-A177-3AD203B41FA5}">
                      <a16:colId xmlns:a16="http://schemas.microsoft.com/office/drawing/2014/main" val="3684853216"/>
                    </a:ext>
                  </a:extLst>
                </a:gridCol>
                <a:gridCol w="784238">
                  <a:extLst>
                    <a:ext uri="{9D8B030D-6E8A-4147-A177-3AD203B41FA5}">
                      <a16:colId xmlns:a16="http://schemas.microsoft.com/office/drawing/2014/main" val="536879229"/>
                    </a:ext>
                  </a:extLst>
                </a:gridCol>
              </a:tblGrid>
              <a:tr h="1301799">
                <a:tc>
                  <a:txBody>
                    <a:bodyPr/>
                    <a:lstStyle/>
                    <a:p>
                      <a:pPr algn="ctr"/>
                      <a:r>
                        <a:rPr lang="de-DE" sz="2800" b="1" dirty="0"/>
                        <a:t>11-6 </a:t>
                      </a:r>
                      <a:r>
                        <a:rPr lang="ar-SY" sz="2800" b="1" dirty="0"/>
                        <a:t>الشرائح</a:t>
                      </a:r>
                    </a:p>
                  </a:txBody>
                  <a:tcPr/>
                </a:tc>
                <a:tc>
                  <a:txBody>
                    <a:bodyPr/>
                    <a:lstStyle/>
                    <a:p>
                      <a:pPr algn="ctr"/>
                      <a:r>
                        <a:rPr lang="ar-SY" sz="2000" b="1" dirty="0"/>
                        <a:t>مادة </a:t>
                      </a:r>
                      <a:r>
                        <a:rPr lang="ar-EG" sz="2000" b="1" dirty="0">
                          <a:solidFill>
                            <a:schemeClr val="tx1"/>
                          </a:solidFill>
                        </a:rPr>
                        <a:t>التربية البدنية</a:t>
                      </a:r>
                    </a:p>
                    <a:p>
                      <a:pPr algn="ctr"/>
                      <a:r>
                        <a:rPr lang="ar-EG" sz="2000" b="1" dirty="0"/>
                        <a:t>مادة إلزامية </a:t>
                      </a:r>
                    </a:p>
                    <a:p>
                      <a:pPr algn="ctr"/>
                      <a:r>
                        <a:rPr lang="ar-SY" sz="2000" b="1" dirty="0"/>
                        <a:t>جدول الحصص</a:t>
                      </a:r>
                    </a:p>
                  </a:txBody>
                  <a:tcPr/>
                </a:tc>
                <a:tc>
                  <a:txBody>
                    <a:bodyPr/>
                    <a:lstStyle/>
                    <a:p>
                      <a:r>
                        <a:rPr lang="de-DE" sz="2000" b="1" dirty="0"/>
                        <a:t>.1</a:t>
                      </a:r>
                    </a:p>
                  </a:txBody>
                  <a:tcPr/>
                </a:tc>
                <a:extLst>
                  <a:ext uri="{0D108BD9-81ED-4DB2-BD59-A6C34878D82A}">
                    <a16:rowId xmlns:a16="http://schemas.microsoft.com/office/drawing/2014/main" val="2432638569"/>
                  </a:ext>
                </a:extLst>
              </a:tr>
              <a:tr h="434986">
                <a:tc>
                  <a:txBody>
                    <a:bodyPr/>
                    <a:lstStyle/>
                    <a:p>
                      <a:pPr algn="ctr"/>
                      <a:r>
                        <a:rPr lang="de-DE" sz="2800" b="1" dirty="0"/>
                        <a:t>17-12</a:t>
                      </a:r>
                      <a:r>
                        <a:rPr lang="de-AT" sz="2800" b="1" dirty="0"/>
                        <a:t> </a:t>
                      </a:r>
                      <a:r>
                        <a:rPr lang="ar-SY" sz="2800" b="1" dirty="0"/>
                        <a:t>الشرائح</a:t>
                      </a:r>
                    </a:p>
                  </a:txBody>
                  <a:tcPr/>
                </a:tc>
                <a:tc>
                  <a:txBody>
                    <a:bodyPr/>
                    <a:lstStyle/>
                    <a:p>
                      <a:pPr algn="ctr"/>
                      <a:r>
                        <a:rPr lang="ar-EG" sz="1800" b="1" i="0" kern="1200" dirty="0">
                          <a:solidFill>
                            <a:schemeClr val="tx1"/>
                          </a:solidFill>
                          <a:effectLst/>
                          <a:latin typeface="+mn-lt"/>
                          <a:ea typeface="+mn-ea"/>
                          <a:cs typeface="+mn-cs"/>
                        </a:rPr>
                        <a:t>ال</a:t>
                      </a:r>
                      <a:r>
                        <a:rPr lang="ar-SY" sz="1800" b="1" i="0" kern="1200" dirty="0">
                          <a:solidFill>
                            <a:schemeClr val="tx1"/>
                          </a:solidFill>
                          <a:effectLst/>
                          <a:latin typeface="+mn-lt"/>
                          <a:ea typeface="+mn-ea"/>
                          <a:cs typeface="+mn-cs"/>
                        </a:rPr>
                        <a:t>محتويات و</a:t>
                      </a:r>
                      <a:r>
                        <a:rPr lang="ar-EG" sz="1800" b="1" i="0" kern="1200" dirty="0">
                          <a:solidFill>
                            <a:schemeClr val="tx1"/>
                          </a:solidFill>
                          <a:effectLst/>
                          <a:latin typeface="+mn-lt"/>
                          <a:ea typeface="+mn-ea"/>
                          <a:cs typeface="+mn-cs"/>
                        </a:rPr>
                        <a:t>ال</a:t>
                      </a:r>
                      <a:r>
                        <a:rPr lang="ar-SY" sz="1800" b="1" i="0" kern="1200" dirty="0">
                          <a:solidFill>
                            <a:schemeClr val="tx1"/>
                          </a:solidFill>
                          <a:effectLst/>
                          <a:latin typeface="+mn-lt"/>
                          <a:ea typeface="+mn-ea"/>
                          <a:cs typeface="+mn-cs"/>
                        </a:rPr>
                        <a:t>أهداف</a:t>
                      </a:r>
                    </a:p>
                  </a:txBody>
                  <a:tcPr/>
                </a:tc>
                <a:tc>
                  <a:txBody>
                    <a:bodyPr/>
                    <a:lstStyle/>
                    <a:p>
                      <a:r>
                        <a:rPr lang="de-DE" sz="2000" b="1" dirty="0"/>
                        <a:t>.2</a:t>
                      </a:r>
                    </a:p>
                  </a:txBody>
                  <a:tcPr/>
                </a:tc>
                <a:extLst>
                  <a:ext uri="{0D108BD9-81ED-4DB2-BD59-A6C34878D82A}">
                    <a16:rowId xmlns:a16="http://schemas.microsoft.com/office/drawing/2014/main" val="3465394014"/>
                  </a:ext>
                </a:extLst>
              </a:tr>
              <a:tr h="81805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800" b="1" i="0" kern="1200" baseline="0" dirty="0">
                          <a:solidFill>
                            <a:schemeClr val="tx1"/>
                          </a:solidFill>
                          <a:effectLst/>
                          <a:latin typeface="+mn-lt"/>
                          <a:ea typeface="+mn-ea"/>
                          <a:cs typeface="+mn-cs"/>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de-DE" sz="2800" b="1" i="0" kern="1200" dirty="0">
                          <a:solidFill>
                            <a:schemeClr val="tx1"/>
                          </a:solidFill>
                          <a:effectLst/>
                          <a:latin typeface="+mn-lt"/>
                          <a:ea typeface="+mn-ea"/>
                          <a:cs typeface="+mn-cs"/>
                        </a:rPr>
                        <a:t>31-18</a:t>
                      </a:r>
                      <a:r>
                        <a:rPr lang="de-DE" sz="2800" b="1" i="0" kern="1200" baseline="0" dirty="0">
                          <a:solidFill>
                            <a:schemeClr val="tx1"/>
                          </a:solidFill>
                          <a:effectLst/>
                          <a:latin typeface="+mn-lt"/>
                          <a:ea typeface="+mn-ea"/>
                          <a:cs typeface="+mn-cs"/>
                        </a:rPr>
                        <a:t> </a:t>
                      </a:r>
                      <a:r>
                        <a:rPr lang="ar-SY" sz="2800" b="1" i="0" kern="1200" dirty="0">
                          <a:solidFill>
                            <a:schemeClr val="tx1"/>
                          </a:solidFill>
                          <a:effectLst/>
                          <a:latin typeface="+mn-lt"/>
                          <a:ea typeface="+mn-ea"/>
                          <a:cs typeface="+mn-cs"/>
                        </a:rPr>
                        <a:t> الشرائح</a:t>
                      </a:r>
                    </a:p>
                    <a:p>
                      <a:pPr marL="0" marR="0" indent="0" algn="ctr" defTabSz="914400" rtl="0" eaLnBrk="1" fontAlgn="auto" latinLnBrk="0" hangingPunct="1">
                        <a:lnSpc>
                          <a:spcPct val="100000"/>
                        </a:lnSpc>
                        <a:spcBef>
                          <a:spcPts val="0"/>
                        </a:spcBef>
                        <a:spcAft>
                          <a:spcPts val="0"/>
                        </a:spcAft>
                        <a:buClrTx/>
                        <a:buSzTx/>
                        <a:buFontTx/>
                        <a:buNone/>
                        <a:tabLst/>
                        <a:defRPr/>
                      </a:pPr>
                      <a:endParaRPr lang="ar-SY" sz="1800" b="1" i="0" kern="1200" dirty="0">
                        <a:solidFill>
                          <a:schemeClr val="tx1"/>
                        </a:solidFill>
                        <a:effectLst/>
                        <a:latin typeface="+mn-lt"/>
                        <a:ea typeface="+mn-ea"/>
                        <a:cs typeface="+mn-cs"/>
                      </a:endParaRPr>
                    </a:p>
                  </a:txBody>
                  <a:tcPr/>
                </a:tc>
                <a:tc>
                  <a:txBody>
                    <a:bodyPr/>
                    <a:lstStyle/>
                    <a:p>
                      <a:pPr algn="ctr"/>
                      <a:r>
                        <a:rPr lang="ar-EG" sz="2000" b="1" i="0" kern="1200" dirty="0">
                          <a:solidFill>
                            <a:schemeClr val="tx1"/>
                          </a:solidFill>
                          <a:effectLst/>
                          <a:latin typeface="+mn-lt"/>
                          <a:ea typeface="+mn-ea"/>
                          <a:cs typeface="+mn-cs"/>
                        </a:rPr>
                        <a:t>الزي</a:t>
                      </a:r>
                      <a:r>
                        <a:rPr lang="ar-SY" sz="2000" b="1" i="0" kern="1200" dirty="0">
                          <a:solidFill>
                            <a:schemeClr val="tx1"/>
                          </a:solidFill>
                          <a:effectLst/>
                          <a:latin typeface="+mn-lt"/>
                          <a:ea typeface="+mn-ea"/>
                          <a:cs typeface="+mn-cs"/>
                        </a:rPr>
                        <a:t> </a:t>
                      </a:r>
                      <a:r>
                        <a:rPr lang="ar-EG" sz="2000" b="1" i="0" kern="1200" dirty="0">
                          <a:solidFill>
                            <a:schemeClr val="tx1"/>
                          </a:solidFill>
                          <a:effectLst/>
                          <a:latin typeface="+mn-lt"/>
                          <a:ea typeface="+mn-ea"/>
                          <a:cs typeface="+mn-cs"/>
                        </a:rPr>
                        <a:t>ال</a:t>
                      </a:r>
                      <a:r>
                        <a:rPr lang="ar-SY" sz="2000" b="1" i="0" kern="1200" dirty="0">
                          <a:solidFill>
                            <a:schemeClr val="tx1"/>
                          </a:solidFill>
                          <a:effectLst/>
                          <a:latin typeface="+mn-lt"/>
                          <a:ea typeface="+mn-ea"/>
                          <a:cs typeface="+mn-cs"/>
                        </a:rPr>
                        <a:t>رياضي</a:t>
                      </a:r>
                    </a:p>
                    <a:p>
                      <a:pPr algn="ctr"/>
                      <a:endParaRPr lang="de-AT" sz="2000" b="1" dirty="0"/>
                    </a:p>
                  </a:txBody>
                  <a:tcPr/>
                </a:tc>
                <a:tc>
                  <a:txBody>
                    <a:bodyPr/>
                    <a:lstStyle/>
                    <a:p>
                      <a:r>
                        <a:rPr lang="de-DE" sz="2000" b="1" dirty="0"/>
                        <a:t>.3</a:t>
                      </a:r>
                    </a:p>
                  </a:txBody>
                  <a:tcPr/>
                </a:tc>
                <a:extLst>
                  <a:ext uri="{0D108BD9-81ED-4DB2-BD59-A6C34878D82A}">
                    <a16:rowId xmlns:a16="http://schemas.microsoft.com/office/drawing/2014/main" val="2468625856"/>
                  </a:ext>
                </a:extLst>
              </a:tr>
              <a:tr h="13333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2800" b="1" dirty="0"/>
                        <a:t>37-32</a:t>
                      </a:r>
                      <a:r>
                        <a:rPr lang="de-AT" sz="2800" b="1" dirty="0"/>
                        <a:t> </a:t>
                      </a:r>
                      <a:r>
                        <a:rPr lang="ar-SY" sz="2800" b="1" dirty="0"/>
                        <a:t>الشرائح</a:t>
                      </a:r>
                    </a:p>
                    <a:p>
                      <a:endParaRPr lang="de-AT" sz="28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EG" sz="2000" b="1" dirty="0">
                          <a:solidFill>
                            <a:schemeClr val="tx1"/>
                          </a:solidFill>
                        </a:rPr>
                        <a:t>التربية البدنية</a:t>
                      </a:r>
                      <a:r>
                        <a:rPr lang="de-DE" sz="2000" b="1" dirty="0"/>
                        <a:t> </a:t>
                      </a:r>
                      <a:r>
                        <a:rPr lang="ar-SY" sz="2000" b="1" dirty="0"/>
                        <a:t>المشاركة في در</a:t>
                      </a:r>
                      <a:r>
                        <a:rPr lang="ar-EG" sz="2000" b="1" dirty="0"/>
                        <a:t>و</a:t>
                      </a:r>
                      <a:r>
                        <a:rPr lang="ar-SY" sz="2000" b="1" dirty="0"/>
                        <a:t>س</a:t>
                      </a:r>
                    </a:p>
                    <a:p>
                      <a:pPr algn="ctr"/>
                      <a:r>
                        <a:rPr lang="ar-SY" sz="2000" b="1" dirty="0"/>
                        <a:t> </a:t>
                      </a:r>
                    </a:p>
                    <a:p>
                      <a:pPr algn="ctr"/>
                      <a:r>
                        <a:rPr lang="ar-SY" sz="2000" b="1" dirty="0"/>
                        <a:t>و</a:t>
                      </a:r>
                      <a:r>
                        <a:rPr lang="ar-EG" sz="2000" b="1" dirty="0"/>
                        <a:t>عواقب </a:t>
                      </a:r>
                      <a:r>
                        <a:rPr lang="ar-SY" sz="2000" b="1" dirty="0"/>
                        <a:t>عدم المشاركة في الدر</a:t>
                      </a:r>
                      <a:r>
                        <a:rPr lang="ar-EG" sz="2000" b="1" dirty="0"/>
                        <a:t>و</a:t>
                      </a:r>
                      <a:r>
                        <a:rPr lang="ar-SY" sz="2000" b="1" dirty="0"/>
                        <a:t>س ع</a:t>
                      </a:r>
                      <a:r>
                        <a:rPr lang="ar-EG" sz="2000" b="1" dirty="0"/>
                        <a:t>ند</a:t>
                      </a:r>
                      <a:r>
                        <a:rPr lang="ar-SY" sz="2000" b="1" dirty="0"/>
                        <a:t> تقييم الأداء</a:t>
                      </a:r>
                    </a:p>
                    <a:p>
                      <a:pPr algn="ctr"/>
                      <a:endParaRPr lang="de-DE" sz="2000" b="1" dirty="0"/>
                    </a:p>
                    <a:p>
                      <a:pPr algn="ctr"/>
                      <a:endParaRPr lang="de-AT" sz="2000" b="1" dirty="0"/>
                    </a:p>
                  </a:txBody>
                  <a:tcPr/>
                </a:tc>
                <a:tc>
                  <a:txBody>
                    <a:bodyPr/>
                    <a:lstStyle/>
                    <a:p>
                      <a:r>
                        <a:rPr lang="de-DE" sz="2000" b="1" dirty="0"/>
                        <a:t>.4</a:t>
                      </a:r>
                    </a:p>
                  </a:txBody>
                  <a:tcPr/>
                </a:tc>
                <a:extLst>
                  <a:ext uri="{0D108BD9-81ED-4DB2-BD59-A6C34878D82A}">
                    <a16:rowId xmlns:a16="http://schemas.microsoft.com/office/drawing/2014/main" val="2551388784"/>
                  </a:ext>
                </a:extLst>
              </a:tr>
              <a:tr h="7932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2800" b="1" dirty="0"/>
                        <a:t>39-38</a:t>
                      </a:r>
                      <a:r>
                        <a:rPr lang="de-AT" sz="2800" b="1" dirty="0"/>
                        <a:t> </a:t>
                      </a:r>
                      <a:r>
                        <a:rPr lang="ar-SY" sz="2800" b="1" dirty="0"/>
                        <a:t>الشرائح</a:t>
                      </a:r>
                    </a:p>
                    <a:p>
                      <a:endParaRPr lang="de-AT" sz="2800" b="1" dirty="0"/>
                    </a:p>
                  </a:txBody>
                  <a:tcPr/>
                </a:tc>
                <a:tc>
                  <a:txBody>
                    <a:bodyPr/>
                    <a:lstStyle/>
                    <a:p>
                      <a:pPr algn="ctr"/>
                      <a:r>
                        <a:rPr lang="ar-SY" sz="2000" b="1" dirty="0"/>
                        <a:t>در</a:t>
                      </a:r>
                      <a:r>
                        <a:rPr lang="ar-EG" sz="2000" b="1" dirty="0"/>
                        <a:t>و</a:t>
                      </a:r>
                      <a:r>
                        <a:rPr lang="ar-SY" sz="2000" b="1" dirty="0"/>
                        <a:t>س </a:t>
                      </a:r>
                      <a:r>
                        <a:rPr lang="ar-EG" sz="2000" b="1" dirty="0">
                          <a:solidFill>
                            <a:schemeClr val="tx1"/>
                          </a:solidFill>
                        </a:rPr>
                        <a:t>التربية البدنية</a:t>
                      </a:r>
                      <a:r>
                        <a:rPr lang="ar-SY" sz="2000" b="1" dirty="0"/>
                        <a:t> في شهر رمضان (شهر الصيام)</a:t>
                      </a:r>
                      <a:r>
                        <a:rPr lang="de-DE" sz="2000" b="1" dirty="0"/>
                        <a:t>                          </a:t>
                      </a:r>
                    </a:p>
                  </a:txBody>
                  <a:tcPr/>
                </a:tc>
                <a:tc>
                  <a:txBody>
                    <a:bodyPr/>
                    <a:lstStyle/>
                    <a:p>
                      <a:r>
                        <a:rPr lang="de-DE" sz="2000" b="1" dirty="0"/>
                        <a:t>.5</a:t>
                      </a:r>
                    </a:p>
                  </a:txBody>
                  <a:tcPr/>
                </a:tc>
                <a:extLst>
                  <a:ext uri="{0D108BD9-81ED-4DB2-BD59-A6C34878D82A}">
                    <a16:rowId xmlns:a16="http://schemas.microsoft.com/office/drawing/2014/main" val="1450631707"/>
                  </a:ext>
                </a:extLst>
              </a:tr>
              <a:tr h="434986">
                <a:tc>
                  <a:txBody>
                    <a:bodyPr/>
                    <a:lstStyle/>
                    <a:p>
                      <a:pPr algn="ctr"/>
                      <a:r>
                        <a:rPr lang="de-DE" sz="2800" b="1" dirty="0"/>
                        <a:t>43-40</a:t>
                      </a:r>
                      <a:r>
                        <a:rPr lang="de-AT" sz="2800" b="1" dirty="0"/>
                        <a:t> </a:t>
                      </a:r>
                      <a:r>
                        <a:rPr lang="ar-SY" sz="2800" b="1" dirty="0"/>
                        <a:t>الشرائح</a:t>
                      </a:r>
                    </a:p>
                  </a:txBody>
                  <a:tcPr/>
                </a:tc>
                <a:tc>
                  <a:txBody>
                    <a:bodyPr/>
                    <a:lstStyle/>
                    <a:p>
                      <a:pPr algn="ctr"/>
                      <a:r>
                        <a:rPr lang="ar-SY" sz="2000" b="1" dirty="0"/>
                        <a:t>المراجع</a:t>
                      </a:r>
                      <a:r>
                        <a:rPr lang="de-AT" sz="2000" b="1" dirty="0"/>
                        <a:t> </a:t>
                      </a:r>
                    </a:p>
                  </a:txBody>
                  <a:tcPr/>
                </a:tc>
                <a:tc>
                  <a:txBody>
                    <a:bodyPr/>
                    <a:lstStyle/>
                    <a:p>
                      <a:r>
                        <a:rPr lang="de-AT" sz="2000" b="1" dirty="0"/>
                        <a:t>.6</a:t>
                      </a:r>
                    </a:p>
                  </a:txBody>
                  <a:tcPr/>
                </a:tc>
                <a:extLst>
                  <a:ext uri="{0D108BD9-81ED-4DB2-BD59-A6C34878D82A}">
                    <a16:rowId xmlns:a16="http://schemas.microsoft.com/office/drawing/2014/main" val="345530210"/>
                  </a:ext>
                </a:extLst>
              </a:tr>
            </a:tbl>
          </a:graphicData>
        </a:graphic>
      </p:graphicFrame>
    </p:spTree>
    <p:extLst>
      <p:ext uri="{BB962C8B-B14F-4D97-AF65-F5344CB8AC3E}">
        <p14:creationId xmlns:p14="http://schemas.microsoft.com/office/powerpoint/2010/main" val="2036501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095A-DDB0-D669-BDCF-19377F46A60F}"/>
              </a:ext>
            </a:extLst>
          </p:cNvPr>
          <p:cNvSpPr>
            <a:spLocks noGrp="1"/>
          </p:cNvSpPr>
          <p:nvPr>
            <p:ph type="title"/>
          </p:nvPr>
        </p:nvSpPr>
        <p:spPr>
          <a:xfrm>
            <a:off x="452717" y="286981"/>
            <a:ext cx="10901083" cy="1325563"/>
          </a:xfrm>
        </p:spPr>
        <p:txBody>
          <a:bodyPr>
            <a:normAutofit fontScale="90000"/>
          </a:bodyPr>
          <a:lstStyle/>
          <a:p>
            <a:r>
              <a:rPr lang="de-AT" sz="4000" dirty="0">
                <a:latin typeface="Calibri" panose="020F0502020204030204" pitchFamily="34" charset="0"/>
                <a:ea typeface="Times New Roman" panose="02020603050405020304" pitchFamily="18" charset="0"/>
                <a:cs typeface="Times New Roman" panose="02020603050405020304" pitchFamily="18" charset="0"/>
              </a:rPr>
              <a:t>1a. Pflichtgegenstand BSP: Stundentafel der Volksschule</a:t>
            </a:r>
            <a:r>
              <a:rPr lang="de-AT" dirty="0">
                <a:latin typeface="Calibri" panose="020F0502020204030204" pitchFamily="34" charset="0"/>
                <a:ea typeface="Times New Roman" panose="02020603050405020304" pitchFamily="18" charset="0"/>
                <a:cs typeface="Times New Roman" panose="02020603050405020304" pitchFamily="18" charset="0"/>
              </a:rPr>
              <a:t/>
            </a:r>
            <a:br>
              <a:rPr lang="de-AT" dirty="0">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0F630D9E-623A-884D-99F0-F631FC3E7A0B}"/>
              </a:ext>
            </a:extLst>
          </p:cNvPr>
          <p:cNvSpPr>
            <a:spLocks noGrp="1"/>
          </p:cNvSpPr>
          <p:nvPr>
            <p:ph idx="1"/>
          </p:nvPr>
        </p:nvSpPr>
        <p:spPr/>
        <p:txBody>
          <a:bodyPr/>
          <a:lstStyle/>
          <a:p>
            <a:pPr marL="0" lvl="0" indent="0">
              <a:spcAft>
                <a:spcPts val="900"/>
              </a:spcAft>
              <a:buNone/>
            </a:pPr>
            <a:endParaRPr lang="de-AT" sz="2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de-AT" dirty="0"/>
          </a:p>
        </p:txBody>
      </p:sp>
      <p:pic>
        <p:nvPicPr>
          <p:cNvPr id="4" name="Grafik 3">
            <a:extLst>
              <a:ext uri="{FF2B5EF4-FFF2-40B4-BE49-F238E27FC236}">
                <a16:creationId xmlns:a16="http://schemas.microsoft.com/office/drawing/2014/main" id="{F94F56AE-4801-9D85-D5FA-5798575A03DF}"/>
              </a:ext>
            </a:extLst>
          </p:cNvPr>
          <p:cNvPicPr>
            <a:picLocks noChangeAspect="1"/>
          </p:cNvPicPr>
          <p:nvPr/>
        </p:nvPicPr>
        <p:blipFill>
          <a:blip r:embed="rId2"/>
          <a:stretch>
            <a:fillRect/>
          </a:stretch>
        </p:blipFill>
        <p:spPr>
          <a:xfrm>
            <a:off x="4609653" y="1039794"/>
            <a:ext cx="7129630" cy="4291767"/>
          </a:xfrm>
          <a:prstGeom prst="rect">
            <a:avLst/>
          </a:prstGeom>
        </p:spPr>
      </p:pic>
      <p:sp>
        <p:nvSpPr>
          <p:cNvPr id="5" name="Pfeil: nach rechts 4">
            <a:extLst>
              <a:ext uri="{FF2B5EF4-FFF2-40B4-BE49-F238E27FC236}">
                <a16:creationId xmlns:a16="http://schemas.microsoft.com/office/drawing/2014/main" id="{A9C1D059-8984-8597-96E6-7ABAB30ACAEE}"/>
              </a:ext>
            </a:extLst>
          </p:cNvPr>
          <p:cNvSpPr/>
          <p:nvPr/>
        </p:nvSpPr>
        <p:spPr>
          <a:xfrm rot="10800000">
            <a:off x="11044312" y="3775001"/>
            <a:ext cx="1389941" cy="7339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a:p>
        </p:txBody>
      </p:sp>
      <p:sp>
        <p:nvSpPr>
          <p:cNvPr id="7" name="Textfeld 6">
            <a:extLst>
              <a:ext uri="{FF2B5EF4-FFF2-40B4-BE49-F238E27FC236}">
                <a16:creationId xmlns:a16="http://schemas.microsoft.com/office/drawing/2014/main" id="{99AABF0D-BB68-C3CB-8330-E953DF39E2F8}"/>
              </a:ext>
            </a:extLst>
          </p:cNvPr>
          <p:cNvSpPr txBox="1"/>
          <p:nvPr/>
        </p:nvSpPr>
        <p:spPr>
          <a:xfrm>
            <a:off x="452717" y="5544642"/>
            <a:ext cx="11547025" cy="1264642"/>
          </a:xfrm>
          <a:prstGeom prst="rect">
            <a:avLst/>
          </a:prstGeom>
          <a:noFill/>
        </p:spPr>
        <p:txBody>
          <a:bodyPr wrap="square">
            <a:spAutoFit/>
          </a:bodyPr>
          <a:lstStyle/>
          <a:p>
            <a:pPr>
              <a:lnSpc>
                <a:spcPct val="107000"/>
              </a:lnSpc>
              <a:spcAft>
                <a:spcPts val="800"/>
              </a:spcAft>
            </a:pPr>
            <a:r>
              <a:rPr lang="de-AT" sz="18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Eine Befreiung vom Unterricht im Pflichtgegenstand Bewegung und Sport ist aus religiösen Gründen schulrechtlich nicht vorgesehen. Daher ist die Teilnahme am Unterricht im Pflichtgegenstand „Bewegung und Sport“ ausnahmslos verpflichtend, was insbesondere auch den Schwimmunterricht miteinschließt, dem aufgrund seiner lebenserhaltenden Funktion eine besondere Bedeutung zukommt. </a:t>
            </a:r>
            <a:endParaRPr lang="de-AT"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4981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095A-DDB0-D669-BDCF-19377F46A60F}"/>
              </a:ext>
            </a:extLst>
          </p:cNvPr>
          <p:cNvSpPr>
            <a:spLocks noGrp="1"/>
          </p:cNvSpPr>
          <p:nvPr>
            <p:ph type="title"/>
          </p:nvPr>
        </p:nvSpPr>
        <p:spPr>
          <a:xfrm>
            <a:off x="452717" y="286981"/>
            <a:ext cx="10901083" cy="1325563"/>
          </a:xfrm>
        </p:spPr>
        <p:txBody>
          <a:bodyPr>
            <a:normAutofit fontScale="90000"/>
          </a:bodyPr>
          <a:lstStyle/>
          <a:p>
            <a:r>
              <a:rPr lang="de-AT" sz="4000" dirty="0">
                <a:latin typeface="Calibri" panose="020F0502020204030204" pitchFamily="34" charset="0"/>
                <a:ea typeface="Times New Roman" panose="02020603050405020304" pitchFamily="18" charset="0"/>
                <a:cs typeface="Times New Roman" panose="02020603050405020304" pitchFamily="18" charset="0"/>
              </a:rPr>
              <a:t>1a. Pflichtgegenstand BSP: Stundentafel der Volksschule</a:t>
            </a:r>
            <a:r>
              <a:rPr lang="de-AT" dirty="0">
                <a:latin typeface="Calibri" panose="020F0502020204030204" pitchFamily="34" charset="0"/>
                <a:ea typeface="Times New Roman" panose="02020603050405020304" pitchFamily="18" charset="0"/>
                <a:cs typeface="Times New Roman" panose="02020603050405020304" pitchFamily="18" charset="0"/>
              </a:rPr>
              <a:t/>
            </a:r>
            <a:br>
              <a:rPr lang="de-AT" dirty="0">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0F630D9E-623A-884D-99F0-F631FC3E7A0B}"/>
              </a:ext>
            </a:extLst>
          </p:cNvPr>
          <p:cNvSpPr>
            <a:spLocks noGrp="1"/>
          </p:cNvSpPr>
          <p:nvPr>
            <p:ph idx="1"/>
          </p:nvPr>
        </p:nvSpPr>
        <p:spPr>
          <a:xfrm>
            <a:off x="587229" y="931178"/>
            <a:ext cx="11484529" cy="5245785"/>
          </a:xfrm>
        </p:spPr>
        <p:txBody>
          <a:bodyPr/>
          <a:lstStyle/>
          <a:p>
            <a:pPr marL="0" lvl="0" indent="0">
              <a:spcAft>
                <a:spcPts val="900"/>
              </a:spcAft>
              <a:buNone/>
            </a:pPr>
            <a:endParaRPr lang="de-AT" sz="2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de-AT" dirty="0"/>
          </a:p>
        </p:txBody>
      </p:sp>
      <p:pic>
        <p:nvPicPr>
          <p:cNvPr id="4" name="Grafik 3">
            <a:extLst>
              <a:ext uri="{FF2B5EF4-FFF2-40B4-BE49-F238E27FC236}">
                <a16:creationId xmlns:a16="http://schemas.microsoft.com/office/drawing/2014/main" id="{F94F56AE-4801-9D85-D5FA-5798575A03DF}"/>
              </a:ext>
            </a:extLst>
          </p:cNvPr>
          <p:cNvPicPr>
            <a:picLocks noChangeAspect="1"/>
          </p:cNvPicPr>
          <p:nvPr/>
        </p:nvPicPr>
        <p:blipFill>
          <a:blip r:embed="rId2"/>
          <a:stretch>
            <a:fillRect/>
          </a:stretch>
        </p:blipFill>
        <p:spPr>
          <a:xfrm>
            <a:off x="4609653" y="1039794"/>
            <a:ext cx="7129630" cy="4291767"/>
          </a:xfrm>
          <a:prstGeom prst="rect">
            <a:avLst/>
          </a:prstGeom>
        </p:spPr>
      </p:pic>
      <p:sp>
        <p:nvSpPr>
          <p:cNvPr id="5" name="Pfeil: nach rechts 4">
            <a:extLst>
              <a:ext uri="{FF2B5EF4-FFF2-40B4-BE49-F238E27FC236}">
                <a16:creationId xmlns:a16="http://schemas.microsoft.com/office/drawing/2014/main" id="{A9C1D059-8984-8597-96E6-7ABAB30ACAEE}"/>
              </a:ext>
            </a:extLst>
          </p:cNvPr>
          <p:cNvSpPr/>
          <p:nvPr/>
        </p:nvSpPr>
        <p:spPr>
          <a:xfrm rot="10800000">
            <a:off x="11044312" y="3775001"/>
            <a:ext cx="1389941" cy="7339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a:p>
        </p:txBody>
      </p:sp>
      <p:sp>
        <p:nvSpPr>
          <p:cNvPr id="7" name="Textfeld 6">
            <a:extLst>
              <a:ext uri="{FF2B5EF4-FFF2-40B4-BE49-F238E27FC236}">
                <a16:creationId xmlns:a16="http://schemas.microsoft.com/office/drawing/2014/main" id="{99AABF0D-BB68-C3CB-8330-E953DF39E2F8}"/>
              </a:ext>
            </a:extLst>
          </p:cNvPr>
          <p:cNvSpPr txBox="1"/>
          <p:nvPr/>
        </p:nvSpPr>
        <p:spPr>
          <a:xfrm>
            <a:off x="452717" y="5544642"/>
            <a:ext cx="11547025" cy="646331"/>
          </a:xfrm>
          <a:prstGeom prst="rect">
            <a:avLst/>
          </a:prstGeom>
          <a:noFill/>
        </p:spPr>
        <p:txBody>
          <a:bodyPr wrap="square">
            <a:spAutoFit/>
          </a:bodyPr>
          <a:lstStyle/>
          <a:p>
            <a:pPr algn="r"/>
            <a:r>
              <a:rPr lang="ar-SY" dirty="0"/>
              <a:t>الإعفاء من </a:t>
            </a:r>
            <a:r>
              <a:rPr lang="ar-EG" dirty="0"/>
              <a:t>دروس</a:t>
            </a:r>
            <a:r>
              <a:rPr lang="ar-SY" dirty="0"/>
              <a:t> مادة التربية البدنية لأسباب دينية غير منصوص عليه قانون</a:t>
            </a:r>
            <a:r>
              <a:rPr lang="ar-EG" dirty="0"/>
              <a:t>اً</a:t>
            </a:r>
            <a:r>
              <a:rPr lang="ar-SY" dirty="0"/>
              <a:t> في المدارس</a:t>
            </a:r>
            <a:r>
              <a:rPr lang="ar-EG" dirty="0"/>
              <a:t>،</a:t>
            </a:r>
            <a:r>
              <a:rPr lang="ar-SY" dirty="0"/>
              <a:t> </a:t>
            </a:r>
            <a:r>
              <a:rPr lang="ar-EG" dirty="0"/>
              <a:t>ومن ثمّ</a:t>
            </a:r>
            <a:r>
              <a:rPr lang="ar-SY" dirty="0"/>
              <a:t> فإن المشاركة في در</a:t>
            </a:r>
            <a:r>
              <a:rPr lang="ar-EG" dirty="0"/>
              <a:t>و</a:t>
            </a:r>
            <a:r>
              <a:rPr lang="ar-SY" dirty="0"/>
              <a:t>س مادة "التربية البدنية والرياضة" إلزامي بشكل قاطع، </a:t>
            </a:r>
            <a:r>
              <a:rPr lang="ar-EG" dirty="0"/>
              <a:t>وأَيضاً </a:t>
            </a:r>
            <a:r>
              <a:rPr lang="ar-SY" dirty="0"/>
              <a:t>دروس السباحة، والتي تُعتبر ذات أهمية خاصة نظرًا </a:t>
            </a:r>
            <a:r>
              <a:rPr lang="ar-EG" dirty="0"/>
              <a:t>لأهميتها</a:t>
            </a:r>
            <a:r>
              <a:rPr lang="ar-SY" dirty="0"/>
              <a:t> في إنقاذ </a:t>
            </a:r>
            <a:r>
              <a:rPr lang="ar-EG" dirty="0"/>
              <a:t>ال</a:t>
            </a:r>
            <a:r>
              <a:rPr lang="ar-SY" dirty="0"/>
              <a:t>حياة.</a:t>
            </a:r>
          </a:p>
        </p:txBody>
      </p:sp>
    </p:spTree>
    <p:extLst>
      <p:ext uri="{BB962C8B-B14F-4D97-AF65-F5344CB8AC3E}">
        <p14:creationId xmlns:p14="http://schemas.microsoft.com/office/powerpoint/2010/main" val="233041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095A-DDB0-D669-BDCF-19377F46A60F}"/>
              </a:ext>
            </a:extLst>
          </p:cNvPr>
          <p:cNvSpPr>
            <a:spLocks noGrp="1"/>
          </p:cNvSpPr>
          <p:nvPr>
            <p:ph type="title"/>
          </p:nvPr>
        </p:nvSpPr>
        <p:spPr>
          <a:xfrm>
            <a:off x="154745" y="365125"/>
            <a:ext cx="11549575" cy="1325563"/>
          </a:xfrm>
        </p:spPr>
        <p:txBody>
          <a:bodyPr>
            <a:normAutofit fontScale="90000"/>
          </a:bodyPr>
          <a:lstStyle/>
          <a:p>
            <a:r>
              <a:rPr lang="de-AT" sz="4000" dirty="0">
                <a:latin typeface="Calibri" panose="020F0502020204030204" pitchFamily="34" charset="0"/>
                <a:ea typeface="Times New Roman" panose="02020603050405020304" pitchFamily="18" charset="0"/>
                <a:cs typeface="Times New Roman" panose="02020603050405020304" pitchFamily="18" charset="0"/>
              </a:rPr>
              <a:t>1b. Pflichtgegenstand BSP: Stundentafel </a:t>
            </a:r>
            <a:r>
              <a:rPr lang="de-AT" sz="4000" dirty="0">
                <a:latin typeface="Calibri" panose="020F0502020204030204" pitchFamily="34" charset="0"/>
                <a:cs typeface="Times New Roman" panose="02020603050405020304" pitchFamily="18" charset="0"/>
              </a:rPr>
              <a:t>der Allgemeinen Sonderschule</a:t>
            </a:r>
            <a:r>
              <a:rPr lang="de-AT" dirty="0">
                <a:latin typeface="Calibri" panose="020F0502020204030204" pitchFamily="34" charset="0"/>
                <a:ea typeface="Times New Roman" panose="02020603050405020304" pitchFamily="18" charset="0"/>
                <a:cs typeface="Times New Roman" panose="02020603050405020304" pitchFamily="18" charset="0"/>
              </a:rPr>
              <a:t/>
            </a:r>
            <a:br>
              <a:rPr lang="de-AT" dirty="0">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0F630D9E-623A-884D-99F0-F631FC3E7A0B}"/>
              </a:ext>
            </a:extLst>
          </p:cNvPr>
          <p:cNvSpPr>
            <a:spLocks noGrp="1"/>
          </p:cNvSpPr>
          <p:nvPr>
            <p:ph idx="1"/>
          </p:nvPr>
        </p:nvSpPr>
        <p:spPr/>
        <p:txBody>
          <a:bodyPr/>
          <a:lstStyle/>
          <a:p>
            <a:pPr marL="0" lvl="0" indent="0">
              <a:spcAft>
                <a:spcPts val="900"/>
              </a:spcAft>
              <a:buNone/>
            </a:pPr>
            <a:endParaRPr lang="de-AT" sz="2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de-AT" dirty="0"/>
          </a:p>
        </p:txBody>
      </p:sp>
      <p:sp>
        <p:nvSpPr>
          <p:cNvPr id="7" name="Textfeld 6">
            <a:extLst>
              <a:ext uri="{FF2B5EF4-FFF2-40B4-BE49-F238E27FC236}">
                <a16:creationId xmlns:a16="http://schemas.microsoft.com/office/drawing/2014/main" id="{99AABF0D-BB68-C3CB-8330-E953DF39E2F8}"/>
              </a:ext>
            </a:extLst>
          </p:cNvPr>
          <p:cNvSpPr txBox="1"/>
          <p:nvPr/>
        </p:nvSpPr>
        <p:spPr>
          <a:xfrm>
            <a:off x="452717" y="5544642"/>
            <a:ext cx="10152185" cy="1264642"/>
          </a:xfrm>
          <a:prstGeom prst="rect">
            <a:avLst/>
          </a:prstGeom>
          <a:noFill/>
        </p:spPr>
        <p:txBody>
          <a:bodyPr wrap="square">
            <a:spAutoFit/>
          </a:bodyPr>
          <a:lstStyle/>
          <a:p>
            <a:pPr>
              <a:lnSpc>
                <a:spcPct val="107000"/>
              </a:lnSpc>
              <a:spcAft>
                <a:spcPts val="800"/>
              </a:spcAft>
            </a:pPr>
            <a:r>
              <a:rPr lang="de-AT" i="1" dirty="0">
                <a:solidFill>
                  <a:srgbClr val="0070C0"/>
                </a:solidFill>
                <a:latin typeface="Calibri" panose="020F0502020204030204" pitchFamily="34" charset="0"/>
                <a:cs typeface="Times New Roman" panose="02020603050405020304" pitchFamily="18" charset="0"/>
              </a:rPr>
              <a:t>Eine Befreiung vom Unterricht im Pflichtgegenstand Bewegung und Sport ist aus religiösen Gründen schulrechtlich nicht vorgesehen. Daher ist die Teilnahme am Unterricht im Pflichtgegenstand „Bewegung und Sport“ ausnahmslos verpflichtend, was insbesondere auch den Schwimmunterricht miteinschließt, dem aufgrund seiner lebenserhaltenden Funktion eine besondere Bedeutung zukommt</a:t>
            </a:r>
            <a:r>
              <a:rPr lang="de-AT" sz="1800" i="1" dirty="0">
                <a:effectLst/>
                <a:latin typeface="Calibri" panose="020F0502020204030204" pitchFamily="34" charset="0"/>
                <a:ea typeface="Calibri" panose="020F0502020204030204" pitchFamily="34" charset="0"/>
                <a:cs typeface="Times New Roman" panose="02020603050405020304" pitchFamily="18" charset="0"/>
              </a:rPr>
              <a:t>. </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Grafik 5">
            <a:extLst>
              <a:ext uri="{FF2B5EF4-FFF2-40B4-BE49-F238E27FC236}">
                <a16:creationId xmlns:a16="http://schemas.microsoft.com/office/drawing/2014/main" id="{5037478E-2328-FA27-04AA-4B8B6E6AFD7D}"/>
              </a:ext>
            </a:extLst>
          </p:cNvPr>
          <p:cNvPicPr>
            <a:picLocks noChangeAspect="1"/>
          </p:cNvPicPr>
          <p:nvPr/>
        </p:nvPicPr>
        <p:blipFill>
          <a:blip r:embed="rId2"/>
          <a:stretch>
            <a:fillRect/>
          </a:stretch>
        </p:blipFill>
        <p:spPr>
          <a:xfrm>
            <a:off x="3183339" y="1193304"/>
            <a:ext cx="8394372" cy="4145469"/>
          </a:xfrm>
          <a:prstGeom prst="rect">
            <a:avLst/>
          </a:prstGeom>
        </p:spPr>
      </p:pic>
      <p:sp>
        <p:nvSpPr>
          <p:cNvPr id="5" name="Pfeil: nach rechts 4">
            <a:extLst>
              <a:ext uri="{FF2B5EF4-FFF2-40B4-BE49-F238E27FC236}">
                <a16:creationId xmlns:a16="http://schemas.microsoft.com/office/drawing/2014/main" id="{A9C1D059-8984-8597-96E6-7ABAB30ACAEE}"/>
              </a:ext>
            </a:extLst>
          </p:cNvPr>
          <p:cNvSpPr/>
          <p:nvPr/>
        </p:nvSpPr>
        <p:spPr>
          <a:xfrm rot="10800000">
            <a:off x="10658829" y="3510038"/>
            <a:ext cx="1389941" cy="7339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dirty="0"/>
          </a:p>
        </p:txBody>
      </p:sp>
    </p:spTree>
    <p:extLst>
      <p:ext uri="{BB962C8B-B14F-4D97-AF65-F5344CB8AC3E}">
        <p14:creationId xmlns:p14="http://schemas.microsoft.com/office/powerpoint/2010/main" val="471186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095A-DDB0-D669-BDCF-19377F46A60F}"/>
              </a:ext>
            </a:extLst>
          </p:cNvPr>
          <p:cNvSpPr>
            <a:spLocks noGrp="1"/>
          </p:cNvSpPr>
          <p:nvPr>
            <p:ph type="title"/>
          </p:nvPr>
        </p:nvSpPr>
        <p:spPr>
          <a:xfrm>
            <a:off x="154745" y="365125"/>
            <a:ext cx="11549575" cy="1325563"/>
          </a:xfrm>
        </p:spPr>
        <p:txBody>
          <a:bodyPr>
            <a:normAutofit fontScale="90000"/>
          </a:bodyPr>
          <a:lstStyle/>
          <a:p>
            <a:r>
              <a:rPr lang="de-AT" sz="4000" dirty="0">
                <a:latin typeface="Calibri" panose="020F0502020204030204" pitchFamily="34" charset="0"/>
                <a:ea typeface="Times New Roman" panose="02020603050405020304" pitchFamily="18" charset="0"/>
                <a:cs typeface="Times New Roman" panose="02020603050405020304" pitchFamily="18" charset="0"/>
              </a:rPr>
              <a:t>1b. Pflichtgegenstand BSP: Stundentafel </a:t>
            </a:r>
            <a:r>
              <a:rPr lang="de-AT" sz="4000" dirty="0">
                <a:latin typeface="Calibri" panose="020F0502020204030204" pitchFamily="34" charset="0"/>
                <a:cs typeface="Times New Roman" panose="02020603050405020304" pitchFamily="18" charset="0"/>
              </a:rPr>
              <a:t>der Allgemeinen Sonderschule</a:t>
            </a:r>
            <a:r>
              <a:rPr lang="de-AT" dirty="0">
                <a:latin typeface="Calibri" panose="020F0502020204030204" pitchFamily="34" charset="0"/>
                <a:ea typeface="Times New Roman" panose="02020603050405020304" pitchFamily="18" charset="0"/>
                <a:cs typeface="Times New Roman" panose="02020603050405020304" pitchFamily="18" charset="0"/>
              </a:rPr>
              <a:t/>
            </a:r>
            <a:br>
              <a:rPr lang="de-AT" dirty="0">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0F630D9E-623A-884D-99F0-F631FC3E7A0B}"/>
              </a:ext>
            </a:extLst>
          </p:cNvPr>
          <p:cNvSpPr>
            <a:spLocks noGrp="1"/>
          </p:cNvSpPr>
          <p:nvPr>
            <p:ph idx="1"/>
          </p:nvPr>
        </p:nvSpPr>
        <p:spPr>
          <a:xfrm>
            <a:off x="452717" y="1825625"/>
            <a:ext cx="10901083" cy="4351338"/>
          </a:xfrm>
        </p:spPr>
        <p:txBody>
          <a:bodyPr/>
          <a:lstStyle/>
          <a:p>
            <a:pPr marL="0" lvl="0" indent="0">
              <a:spcAft>
                <a:spcPts val="900"/>
              </a:spcAft>
              <a:buNone/>
            </a:pPr>
            <a:endParaRPr lang="de-AT" sz="2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de-AT" dirty="0"/>
          </a:p>
        </p:txBody>
      </p:sp>
      <p:sp>
        <p:nvSpPr>
          <p:cNvPr id="7" name="Textfeld 6">
            <a:extLst>
              <a:ext uri="{FF2B5EF4-FFF2-40B4-BE49-F238E27FC236}">
                <a16:creationId xmlns:a16="http://schemas.microsoft.com/office/drawing/2014/main" id="{99AABF0D-BB68-C3CB-8330-E953DF39E2F8}"/>
              </a:ext>
            </a:extLst>
          </p:cNvPr>
          <p:cNvSpPr txBox="1"/>
          <p:nvPr/>
        </p:nvSpPr>
        <p:spPr>
          <a:xfrm>
            <a:off x="452717" y="5544642"/>
            <a:ext cx="10901083" cy="646331"/>
          </a:xfrm>
          <a:prstGeom prst="rect">
            <a:avLst/>
          </a:prstGeom>
          <a:noFill/>
        </p:spPr>
        <p:txBody>
          <a:bodyPr wrap="square">
            <a:spAutoFit/>
          </a:bodyPr>
          <a:lstStyle/>
          <a:p>
            <a:pPr algn="r"/>
            <a:r>
              <a:rPr lang="ar-EG" dirty="0"/>
              <a:t>ال</a:t>
            </a:r>
            <a:r>
              <a:rPr lang="ar-SY" dirty="0"/>
              <a:t>إعفاء من </a:t>
            </a:r>
            <a:r>
              <a:rPr lang="ar-EG" dirty="0"/>
              <a:t>دروس</a:t>
            </a:r>
            <a:r>
              <a:rPr lang="ar-SY" dirty="0"/>
              <a:t> مادة التربية البدنية والرياضة لأسباب دينية غير منصوص عليه قانونا في المدارس</a:t>
            </a:r>
            <a:r>
              <a:rPr lang="ar-EG" dirty="0"/>
              <a:t>، ومن ثمّ </a:t>
            </a:r>
            <a:r>
              <a:rPr lang="ar-SY" dirty="0"/>
              <a:t>فإن المشاركة في در</a:t>
            </a:r>
            <a:r>
              <a:rPr lang="ar-EG" dirty="0"/>
              <a:t>و</a:t>
            </a:r>
            <a:r>
              <a:rPr lang="ar-SY" dirty="0"/>
              <a:t>س مادة "التربية البدنية والرياضة" إلزامي بشكل قاطع، </a:t>
            </a:r>
            <a:r>
              <a:rPr lang="ar-EG" dirty="0"/>
              <a:t>وأيضاً في </a:t>
            </a:r>
            <a:r>
              <a:rPr lang="ar-SY" dirty="0"/>
              <a:t>دروس السباحة، والتي تُعتبر ذات أهمية خاصة نظرًا لوظيفتها في إنقاذ الحياة.</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Grafik 5">
            <a:extLst>
              <a:ext uri="{FF2B5EF4-FFF2-40B4-BE49-F238E27FC236}">
                <a16:creationId xmlns:a16="http://schemas.microsoft.com/office/drawing/2014/main" id="{5037478E-2328-FA27-04AA-4B8B6E6AFD7D}"/>
              </a:ext>
            </a:extLst>
          </p:cNvPr>
          <p:cNvPicPr>
            <a:picLocks noChangeAspect="1"/>
          </p:cNvPicPr>
          <p:nvPr/>
        </p:nvPicPr>
        <p:blipFill>
          <a:blip r:embed="rId2"/>
          <a:stretch>
            <a:fillRect/>
          </a:stretch>
        </p:blipFill>
        <p:spPr>
          <a:xfrm>
            <a:off x="3183339" y="1193304"/>
            <a:ext cx="8394372" cy="4145469"/>
          </a:xfrm>
          <a:prstGeom prst="rect">
            <a:avLst/>
          </a:prstGeom>
        </p:spPr>
      </p:pic>
      <p:sp>
        <p:nvSpPr>
          <p:cNvPr id="5" name="Pfeil: nach rechts 4">
            <a:extLst>
              <a:ext uri="{FF2B5EF4-FFF2-40B4-BE49-F238E27FC236}">
                <a16:creationId xmlns:a16="http://schemas.microsoft.com/office/drawing/2014/main" id="{A9C1D059-8984-8597-96E6-7ABAB30ACAEE}"/>
              </a:ext>
            </a:extLst>
          </p:cNvPr>
          <p:cNvSpPr/>
          <p:nvPr/>
        </p:nvSpPr>
        <p:spPr>
          <a:xfrm rot="10800000">
            <a:off x="10569391" y="3518915"/>
            <a:ext cx="1389941" cy="7339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dirty="0"/>
          </a:p>
        </p:txBody>
      </p:sp>
    </p:spTree>
    <p:extLst>
      <p:ext uri="{BB962C8B-B14F-4D97-AF65-F5344CB8AC3E}">
        <p14:creationId xmlns:p14="http://schemas.microsoft.com/office/powerpoint/2010/main" val="258254932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2794</Words>
  <Application>Microsoft Office PowerPoint</Application>
  <PresentationFormat>Breitbild</PresentationFormat>
  <Paragraphs>260</Paragraphs>
  <Slides>43</Slides>
  <Notes>2</Notes>
  <HiddenSlides>0</HiddenSlides>
  <MMClips>0</MMClips>
  <ScaleCrop>false</ScaleCrop>
  <HeadingPairs>
    <vt:vector size="8" baseType="variant">
      <vt:variant>
        <vt:lpstr>Verwendete Schriftarten</vt:lpstr>
      </vt:variant>
      <vt:variant>
        <vt:i4>10</vt:i4>
      </vt:variant>
      <vt:variant>
        <vt:lpstr>Design</vt:lpstr>
      </vt:variant>
      <vt:variant>
        <vt:i4>2</vt:i4>
      </vt:variant>
      <vt:variant>
        <vt:lpstr>Eingebettete OLE-Server</vt:lpstr>
      </vt:variant>
      <vt:variant>
        <vt:i4>1</vt:i4>
      </vt:variant>
      <vt:variant>
        <vt:lpstr>Folientitel</vt:lpstr>
      </vt:variant>
      <vt:variant>
        <vt:i4>43</vt:i4>
      </vt:variant>
    </vt:vector>
  </HeadingPairs>
  <TitlesOfParts>
    <vt:vector size="56" baseType="lpstr">
      <vt:lpstr>Aptos</vt:lpstr>
      <vt:lpstr>Aptos Display</vt:lpstr>
      <vt:lpstr>Arial</vt:lpstr>
      <vt:lpstr>Calibri</vt:lpstr>
      <vt:lpstr>Calibri Light</vt:lpstr>
      <vt:lpstr>Corbel</vt:lpstr>
      <vt:lpstr>Courier New</vt:lpstr>
      <vt:lpstr>Poppins</vt:lpstr>
      <vt:lpstr>Times New Roman</vt:lpstr>
      <vt:lpstr>Wingdings</vt:lpstr>
      <vt:lpstr>Office</vt:lpstr>
      <vt:lpstr>1_Office</vt:lpstr>
      <vt:lpstr>Dokument</vt:lpstr>
      <vt:lpstr>   Teilnahme am Unterricht von Bewegung und Sport  Info für Schüler*innen und Eltern v.a. für Schüler*innen der ersten Klassen und Seiteneinsteiger*innen, die bislang keine Erfahrung mit Sport in Bildungseinrichtungen oder Vereinen sammeln konnten </vt:lpstr>
      <vt:lpstr>Unterricht von Bewegung und Sport (BSP) </vt:lpstr>
      <vt:lpstr>دروس التربية البدنية</vt:lpstr>
      <vt:lpstr>Übersicht der Inhalte</vt:lpstr>
      <vt:lpstr> نظرة عامة على المحتويات  </vt:lpstr>
      <vt:lpstr>1a. Pflichtgegenstand BSP: Stundentafel der Volksschule </vt:lpstr>
      <vt:lpstr>1a. Pflichtgegenstand BSP: Stundentafel der Volksschule </vt:lpstr>
      <vt:lpstr>1b. Pflichtgegenstand BSP: Stundentafel der Allgemeinen Sonderschule </vt:lpstr>
      <vt:lpstr>1b. Pflichtgegenstand BSP: Stundentafel der Allgemeinen Sonderschule </vt:lpstr>
      <vt:lpstr>1c. Pflichtgegenstand BSP: Stundentafel in der Mittelschule </vt:lpstr>
      <vt:lpstr>1c. Pflichtgegenstand BSP: Stundentafel in der Mittelschule </vt:lpstr>
      <vt:lpstr>2. Inhalte und Ziele von BSP </vt:lpstr>
      <vt:lpstr>محتويات وأهداف التربية البدنية</vt:lpstr>
      <vt:lpstr>2. Inhalte und Ziele von BSP </vt:lpstr>
      <vt:lpstr>2. محتويات وأهداف التربية البدنية</vt:lpstr>
      <vt:lpstr>2. Inhalte und Ziele von BSP </vt:lpstr>
      <vt:lpstr>2.محتويات وأهداف التربية البدنية</vt:lpstr>
      <vt:lpstr>3. Sportkleidung</vt:lpstr>
      <vt:lpstr>الزي الرياضي</vt:lpstr>
      <vt:lpstr>3. Sportkleidung</vt:lpstr>
      <vt:lpstr>ملابس الرياضة</vt:lpstr>
      <vt:lpstr>3. Sportkleidung</vt:lpstr>
      <vt:lpstr>ملابس الرياضة</vt:lpstr>
      <vt:lpstr>3. Sportkleidung</vt:lpstr>
      <vt:lpstr>ملابس الرياضة</vt:lpstr>
      <vt:lpstr>3. Sportkleidung</vt:lpstr>
      <vt:lpstr>ملابس الرياضة</vt:lpstr>
      <vt:lpstr>3. Sportkleidung</vt:lpstr>
      <vt:lpstr>ملابس الرياضة</vt:lpstr>
      <vt:lpstr>3. Umziehen vor und nach dem Sportunterricht </vt:lpstr>
      <vt:lpstr>3- تغيير الملابس قبل وبعد حصة التربية البدنية  </vt:lpstr>
      <vt:lpstr>4. Teilnahme am BSP-Unterricht</vt:lpstr>
      <vt:lpstr> المشاركة في دروس التربية البدنية</vt:lpstr>
      <vt:lpstr>4. Konsequenzen einer Nichtteilnahme am Unterricht für die Leistungsbeurteilung</vt:lpstr>
      <vt:lpstr>عواقب عدم المشاركة في الدروس لتقييم الأداء</vt:lpstr>
      <vt:lpstr>4. Konsequenzen einer Nichtteilnahme am Unterricht für die Leistungsbeurteilung</vt:lpstr>
      <vt:lpstr>عواقب عدم المشاركة في الدروس لتقييم الأداء</vt:lpstr>
      <vt:lpstr>5. BSP in der Fastenzeit (Ramadan) </vt:lpstr>
      <vt:lpstr>(Ramadan) التربية البدنية خلال شهر رمضان </vt:lpstr>
      <vt:lpstr>6. Referenzen </vt:lpstr>
      <vt:lpstr> المراجع</vt:lpstr>
      <vt:lpstr>6. Referenzen </vt:lpstr>
      <vt:lpstr> المراجع</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 von Bewegung und Sport (BSP)</dc:title>
  <dc:creator>Doris Englisch-Stölner</dc:creator>
  <cp:lastModifiedBy>Doris Englisch-Stölner</cp:lastModifiedBy>
  <cp:revision>16</cp:revision>
  <cp:lastPrinted>2024-09-12T07:27:41Z</cp:lastPrinted>
  <dcterms:created xsi:type="dcterms:W3CDTF">2024-06-08T09:27:13Z</dcterms:created>
  <dcterms:modified xsi:type="dcterms:W3CDTF">2025-03-11T14:56:07Z</dcterms:modified>
</cp:coreProperties>
</file>