
<file path=[Content_Types].xml><?xml version="1.0" encoding="utf-8"?>
<Types xmlns="http://schemas.openxmlformats.org/package/2006/content-types">
  <Default Extension="jpeg" ContentType="image/jpeg"/>
  <Default Extension="jpg" ContentType="image/jpeg"/>
  <Default Extension="m4a" ContentType="audio/mp4"/>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61" r:id="rId4"/>
    <p:sldId id="257" r:id="rId5"/>
    <p:sldId id="259" r:id="rId6"/>
    <p:sldId id="262" r:id="rId7"/>
    <p:sldId id="265"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03453D-B6BD-4841-A9A7-105E89E839C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BE97AEC1-ED21-4CA7-85C0-014AED3BC5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317F02B1-9D8E-4B2F-B7DB-05CA709A2721}"/>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36E9437B-2F96-402F-ACF8-6F77AD1629C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70BF1EB-9A2C-48A8-A02D-EA695208B7A2}"/>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223660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15B5A4-D0EF-418E-BBC5-8F18AAC678E2}"/>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B7143247-0987-4C06-8F63-D0D71746EE4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867F8220-844B-48A8-A112-382D8D7DF3CB}"/>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67650EA3-4064-4371-860D-61D10756E6F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87D55E9-A969-4968-9482-3ACDE6215675}"/>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4271780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EE4F7F6-52AC-4B61-8614-0D773FC85F45}"/>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562853C1-320B-4089-9509-01B441512C7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D7CA625F-D84B-4E3D-9E3F-8EA6A32EE678}"/>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E445524A-BC09-4E10-AFCB-88F3767891C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29F8064-C2EA-4438-92B3-CEAF77C4D3C2}"/>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53908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1F06EC-B09E-4C22-A1EB-4019565A6D1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2345782-127A-462E-ACAD-D85CA9B3D90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46C60D36-D385-4484-97AB-B5D598DEEA4C}"/>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6699BCF3-262A-4659-BDDD-86BDCB780730}"/>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D8176CCF-346E-4C47-BBB0-C7660AC1BCD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539884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E2E078-2359-42AE-8DBF-483D3F1A6DD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35222797-6C62-434A-9F75-3AC2292BFF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228BE88-21B3-4CE0-BE86-BDAE6930BE9B}"/>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8EEE97F4-1451-43BF-8E4F-5F4ECAB8B130}"/>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5CC1B5F-E863-49C6-B280-4293CAD9893C}"/>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862626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8F89A1-D7D4-44C6-9F32-D8916AC48E0D}"/>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4A7DDFB-AD64-402B-A616-65B2689A2A6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DB573425-62F4-4285-8E88-4350C1D00CC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C09FA4ED-4512-4473-B32D-C9CBE8AE7B5D}"/>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6" name="Fußzeilenplatzhalter 5">
            <a:extLst>
              <a:ext uri="{FF2B5EF4-FFF2-40B4-BE49-F238E27FC236}">
                <a16:creationId xmlns:a16="http://schemas.microsoft.com/office/drawing/2014/main" id="{8279A2A4-177D-4358-852A-7071EE86626A}"/>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3A9E8EE7-1E1A-41DC-8ABB-7D511121A9B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095109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6FE65B-A5C8-452F-9FB2-321874AA876C}"/>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6A454934-A599-444D-86EF-70EBF796FB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B9F27E4-02E8-4BA8-89F3-AD7286F5B3D6}"/>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BA3EFB7C-73A9-4152-AACF-61C7E01FEA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64841D8-4555-4014-B1AD-464C2BED1192}"/>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45E8A1D4-40E2-491C-A52D-8E40C205F510}"/>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8" name="Fußzeilenplatzhalter 7">
            <a:extLst>
              <a:ext uri="{FF2B5EF4-FFF2-40B4-BE49-F238E27FC236}">
                <a16:creationId xmlns:a16="http://schemas.microsoft.com/office/drawing/2014/main" id="{A00151A7-5B74-4946-BED9-F404FF512FBD}"/>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EAFF9253-EE7B-4E3D-BC8B-C61BCED3B447}"/>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03333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C4D74D-E90A-46DA-A34C-48C8ED3180E1}"/>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A5511D77-78DE-45D8-A338-A7EAD1FBA83F}"/>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4" name="Fußzeilenplatzhalter 3">
            <a:extLst>
              <a:ext uri="{FF2B5EF4-FFF2-40B4-BE49-F238E27FC236}">
                <a16:creationId xmlns:a16="http://schemas.microsoft.com/office/drawing/2014/main" id="{0B0575E0-2888-4BB8-9795-1CA27FE4E82F}"/>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B43FA11A-FA8F-40A3-9308-241D46B8D56B}"/>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40297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1036109-3CA9-4BB4-AC1E-C579BA01DCAC}"/>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3" name="Fußzeilenplatzhalter 2">
            <a:extLst>
              <a:ext uri="{FF2B5EF4-FFF2-40B4-BE49-F238E27FC236}">
                <a16:creationId xmlns:a16="http://schemas.microsoft.com/office/drawing/2014/main" id="{AE24F060-609E-49B6-B8DD-D887EE5215AB}"/>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2B35544A-10F6-4577-A988-60C5B12FB3B7}"/>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3712931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CB15AA-23EE-415D-AC3E-7E3D831738E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981F19CF-DFE0-45B5-857F-85E9FAE2A3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544A9851-8BBC-47AB-AC76-2F16D60A2E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9A5652B-447F-4F8D-BE49-85050C9E89E8}"/>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6" name="Fußzeilenplatzhalter 5">
            <a:extLst>
              <a:ext uri="{FF2B5EF4-FFF2-40B4-BE49-F238E27FC236}">
                <a16:creationId xmlns:a16="http://schemas.microsoft.com/office/drawing/2014/main" id="{8BBAAF4F-47AC-47C7-87BF-0F7B490CAC6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8EF27FD6-9292-41AB-A5C5-A14A2B16631F}"/>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46154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50AB30-DE5E-428C-8ADF-11416CD9BB6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F2B2148C-F8A8-40FF-A51F-4AC695B08C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4C30F272-3ABA-4E5C-A9B7-ACE547619A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1B0AE7F-DC53-42B5-A7AD-697AE9733EAA}"/>
              </a:ext>
            </a:extLst>
          </p:cNvPr>
          <p:cNvSpPr>
            <a:spLocks noGrp="1"/>
          </p:cNvSpPr>
          <p:nvPr>
            <p:ph type="dt" sz="half" idx="10"/>
          </p:nvPr>
        </p:nvSpPr>
        <p:spPr/>
        <p:txBody>
          <a:bodyPr/>
          <a:lstStyle/>
          <a:p>
            <a:fld id="{32AC3A58-02D6-4600-9789-8EC6944A6E17}" type="datetimeFigureOut">
              <a:rPr lang="de-AT" smtClean="0"/>
              <a:t>25.06.2020</a:t>
            </a:fld>
            <a:endParaRPr lang="de-AT"/>
          </a:p>
        </p:txBody>
      </p:sp>
      <p:sp>
        <p:nvSpPr>
          <p:cNvPr id="6" name="Fußzeilenplatzhalter 5">
            <a:extLst>
              <a:ext uri="{FF2B5EF4-FFF2-40B4-BE49-F238E27FC236}">
                <a16:creationId xmlns:a16="http://schemas.microsoft.com/office/drawing/2014/main" id="{2C3285D8-3F60-47AA-8242-B1971546CB1D}"/>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23DEFC4E-312D-49EA-9274-A9DA83BD941A}"/>
              </a:ext>
            </a:extLst>
          </p:cNvPr>
          <p:cNvSpPr>
            <a:spLocks noGrp="1"/>
          </p:cNvSpPr>
          <p:nvPr>
            <p:ph type="sldNum" sz="quarter" idx="12"/>
          </p:nvPr>
        </p:nvSpPr>
        <p:spPr/>
        <p:txBody>
          <a:bodyPr/>
          <a:lstStyle/>
          <a:p>
            <a:fld id="{A61FF3D2-1FC9-4D6F-A679-01454A7518E7}" type="slidenum">
              <a:rPr lang="de-AT" smtClean="0"/>
              <a:t>‹Nr.›</a:t>
            </a:fld>
            <a:endParaRPr lang="de-AT"/>
          </a:p>
        </p:txBody>
      </p:sp>
    </p:spTree>
    <p:extLst>
      <p:ext uri="{BB962C8B-B14F-4D97-AF65-F5344CB8AC3E}">
        <p14:creationId xmlns:p14="http://schemas.microsoft.com/office/powerpoint/2010/main" val="15982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7FF4D49-38D5-4F74-89D7-7AC6C9F7E3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AE11D28F-0096-4639-A50D-72A895A7CD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318A2EC0-4DBB-47E2-979F-5A886FD9F9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AC3A58-02D6-4600-9789-8EC6944A6E17}" type="datetimeFigureOut">
              <a:rPr lang="de-AT" smtClean="0"/>
              <a:t>25.06.2020</a:t>
            </a:fld>
            <a:endParaRPr lang="de-AT"/>
          </a:p>
        </p:txBody>
      </p:sp>
      <p:sp>
        <p:nvSpPr>
          <p:cNvPr id="5" name="Fußzeilenplatzhalter 4">
            <a:extLst>
              <a:ext uri="{FF2B5EF4-FFF2-40B4-BE49-F238E27FC236}">
                <a16:creationId xmlns:a16="http://schemas.microsoft.com/office/drawing/2014/main" id="{F275639D-1CB4-4D02-AF07-180847A91B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31694A07-E454-4D72-B54B-ED1E87C47D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1FF3D2-1FC9-4D6F-A679-01454A7518E7}" type="slidenum">
              <a:rPr lang="de-AT" smtClean="0"/>
              <a:t>‹Nr.›</a:t>
            </a:fld>
            <a:endParaRPr lang="de-AT"/>
          </a:p>
        </p:txBody>
      </p:sp>
    </p:spTree>
    <p:extLst>
      <p:ext uri="{BB962C8B-B14F-4D97-AF65-F5344CB8AC3E}">
        <p14:creationId xmlns:p14="http://schemas.microsoft.com/office/powerpoint/2010/main" val="227894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tiff"/><Relationship Id="rId3" Type="http://schemas.openxmlformats.org/officeDocument/2006/relationships/audio" Target="../media/media1.m4a"/><Relationship Id="rId7" Type="http://schemas.openxmlformats.org/officeDocument/2006/relationships/image" Target="../media/image3.jpg"/><Relationship Id="rId12" Type="http://schemas.openxmlformats.org/officeDocument/2006/relationships/image" Target="../media/image8.png"/><Relationship Id="rId2" Type="http://schemas.microsoft.com/office/2007/relationships/media" Target="../media/media1.m4a"/><Relationship Id="rId1" Type="http://schemas.openxmlformats.org/officeDocument/2006/relationships/tags" Target="../tags/tag1.xml"/><Relationship Id="rId6" Type="http://schemas.openxmlformats.org/officeDocument/2006/relationships/image" Target="../media/image2.tiff"/><Relationship Id="rId11" Type="http://schemas.openxmlformats.org/officeDocument/2006/relationships/image" Target="../media/image7.tiff"/><Relationship Id="rId5" Type="http://schemas.openxmlformats.org/officeDocument/2006/relationships/image" Target="../media/image1.png"/><Relationship Id="rId10" Type="http://schemas.openxmlformats.org/officeDocument/2006/relationships/image" Target="../media/image6.tiff"/><Relationship Id="rId4" Type="http://schemas.openxmlformats.org/officeDocument/2006/relationships/slideLayout" Target="../slideLayouts/slideLayout1.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ags" Target="../tags/tag2.xml"/><Relationship Id="rId5" Type="http://schemas.openxmlformats.org/officeDocument/2006/relationships/image" Target="../media/image8.png"/><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video" Target="../media/media3.mp4"/><Relationship Id="rId7" Type="http://schemas.openxmlformats.org/officeDocument/2006/relationships/image" Target="../media/image9.png"/><Relationship Id="rId2" Type="http://schemas.microsoft.com/office/2007/relationships/media" Target="../media/media3.mp4"/><Relationship Id="rId1" Type="http://schemas.openxmlformats.org/officeDocument/2006/relationships/tags" Target="../tags/tag3.xml"/><Relationship Id="rId6" Type="http://schemas.openxmlformats.org/officeDocument/2006/relationships/slideLayout" Target="../slideLayouts/slideLayout2.xml"/><Relationship Id="rId5" Type="http://schemas.openxmlformats.org/officeDocument/2006/relationships/audio" Target="../media/media4.m4a"/><Relationship Id="rId4" Type="http://schemas.microsoft.com/office/2007/relationships/media" Target="../media/media4.m4a"/></Relationships>
</file>

<file path=ppt/slides/_rels/slide4.xml.rels><?xml version="1.0" encoding="UTF-8" standalone="yes"?>
<Relationships xmlns="http://schemas.openxmlformats.org/package/2006/relationships"><Relationship Id="rId3" Type="http://schemas.openxmlformats.org/officeDocument/2006/relationships/audio" Target="../media/media5.m4a"/><Relationship Id="rId2" Type="http://schemas.microsoft.com/office/2007/relationships/media" Target="../media/media5.m4a"/><Relationship Id="rId1" Type="http://schemas.openxmlformats.org/officeDocument/2006/relationships/tags" Target="../tags/tag4.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media6.m4a"/><Relationship Id="rId2" Type="http://schemas.microsoft.com/office/2007/relationships/media" Target="../media/media6.m4a"/><Relationship Id="rId1" Type="http://schemas.openxmlformats.org/officeDocument/2006/relationships/tags" Target="../tags/tag5.xml"/><Relationship Id="rId6" Type="http://schemas.openxmlformats.org/officeDocument/2006/relationships/image" Target="../media/image8.png"/><Relationship Id="rId5" Type="http://schemas.openxmlformats.org/officeDocument/2006/relationships/image" Target="../media/image11.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media7.m4a"/><Relationship Id="rId2" Type="http://schemas.microsoft.com/office/2007/relationships/media" Target="../media/media7.m4a"/><Relationship Id="rId1" Type="http://schemas.openxmlformats.org/officeDocument/2006/relationships/tags" Target="../tags/tag6.xml"/><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media8.m4a"/><Relationship Id="rId7" Type="http://schemas.openxmlformats.org/officeDocument/2006/relationships/image" Target="../media/image8.png"/><Relationship Id="rId2" Type="http://schemas.microsoft.com/office/2007/relationships/media" Target="../media/media8.m4a"/><Relationship Id="rId1" Type="http://schemas.openxmlformats.org/officeDocument/2006/relationships/tags" Target="../tags/tag7.xml"/><Relationship Id="rId6" Type="http://schemas.openxmlformats.org/officeDocument/2006/relationships/hyperlink" Target="https://www.kindernetz.de/-/id=129994/property=smallPano/width=752/height=423/pubVersion=4/kli2tp/Illustration%20Luftzirkulation%20im%20Hochdruck-%20und%20im%20Tiefdruckgebiet.jpg" TargetMode="External"/><Relationship Id="rId5" Type="http://schemas.openxmlformats.org/officeDocument/2006/relationships/hyperlink" Target="https://www.stephie-schmidt.de/public/PHYSIK/NaWi_8/wetter_html_60b1d6fe.png" TargetMode="Externa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0B9AAE8-F0A9-49EC-B4D9-F02898195E5C}"/>
              </a:ext>
            </a:extLst>
          </p:cNvPr>
          <p:cNvPicPr>
            <a:picLocks noChangeAspect="1"/>
          </p:cNvPicPr>
          <p:nvPr/>
        </p:nvPicPr>
        <p:blipFill>
          <a:blip r:embed="rId5"/>
          <a:stretch>
            <a:fillRect/>
          </a:stretch>
        </p:blipFill>
        <p:spPr>
          <a:xfrm>
            <a:off x="0" y="3071755"/>
            <a:ext cx="12192000" cy="1304657"/>
          </a:xfrm>
          <a:prstGeom prst="rect">
            <a:avLst/>
          </a:prstGeom>
          <a:solidFill>
            <a:schemeClr val="accent1">
              <a:lumMod val="75000"/>
            </a:schemeClr>
          </a:solidFill>
        </p:spPr>
      </p:pic>
      <p:sp>
        <p:nvSpPr>
          <p:cNvPr id="2" name="Title 1"/>
          <p:cNvSpPr>
            <a:spLocks noGrp="1"/>
          </p:cNvSpPr>
          <p:nvPr>
            <p:ph type="ctrTitle"/>
          </p:nvPr>
        </p:nvSpPr>
        <p:spPr>
          <a:xfrm>
            <a:off x="957072" y="895826"/>
            <a:ext cx="10277856" cy="2387600"/>
          </a:xfrm>
        </p:spPr>
        <p:txBody>
          <a:bodyPr>
            <a:normAutofit/>
          </a:bodyPr>
          <a:lstStyle/>
          <a:p>
            <a:br>
              <a:rPr lang="en-GB" sz="2400" b="1" dirty="0">
                <a:latin typeface="Avenir Roman" panose="02000503020000020003" pitchFamily="2" charset="0"/>
              </a:rPr>
            </a:br>
            <a:endParaRPr lang="en-GB" sz="2400" b="1" dirty="0"/>
          </a:p>
        </p:txBody>
      </p:sp>
      <p:pic>
        <p:nvPicPr>
          <p:cNvPr id="5" name="Picture 4">
            <a:extLst>
              <a:ext uri="{FF2B5EF4-FFF2-40B4-BE49-F238E27FC236}">
                <a16:creationId xmlns:a16="http://schemas.microsoft.com/office/drawing/2014/main" id="{E1B74FA2-5B17-544A-B4C7-32723F29BDF8}"/>
              </a:ext>
            </a:extLst>
          </p:cNvPr>
          <p:cNvPicPr>
            <a:picLocks noChangeAspect="1"/>
          </p:cNvPicPr>
          <p:nvPr/>
        </p:nvPicPr>
        <p:blipFill>
          <a:blip r:embed="rId6"/>
          <a:stretch>
            <a:fillRect/>
          </a:stretch>
        </p:blipFill>
        <p:spPr>
          <a:xfrm>
            <a:off x="260223" y="248920"/>
            <a:ext cx="3519932" cy="1293813"/>
          </a:xfrm>
          <a:prstGeom prst="rect">
            <a:avLst/>
          </a:prstGeom>
        </p:spPr>
      </p:pic>
      <p:pic>
        <p:nvPicPr>
          <p:cNvPr id="8" name="Grafik 12">
            <a:extLst>
              <a:ext uri="{FF2B5EF4-FFF2-40B4-BE49-F238E27FC236}">
                <a16:creationId xmlns:a16="http://schemas.microsoft.com/office/drawing/2014/main" id="{0486DA26-968E-1B4A-A263-E2F1445EBC4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1590" y="5150904"/>
            <a:ext cx="2686050" cy="1414653"/>
          </a:xfrm>
          <a:prstGeom prst="rect">
            <a:avLst/>
          </a:prstGeom>
        </p:spPr>
      </p:pic>
      <p:pic>
        <p:nvPicPr>
          <p:cNvPr id="7" name="Picture 6">
            <a:extLst>
              <a:ext uri="{FF2B5EF4-FFF2-40B4-BE49-F238E27FC236}">
                <a16:creationId xmlns:a16="http://schemas.microsoft.com/office/drawing/2014/main" id="{E663F052-D7D7-4B40-86E9-23E8FDDB4464}"/>
              </a:ext>
            </a:extLst>
          </p:cNvPr>
          <p:cNvPicPr>
            <a:picLocks noChangeAspect="1"/>
          </p:cNvPicPr>
          <p:nvPr/>
        </p:nvPicPr>
        <p:blipFill>
          <a:blip r:embed="rId8"/>
          <a:stretch>
            <a:fillRect/>
          </a:stretch>
        </p:blipFill>
        <p:spPr>
          <a:xfrm>
            <a:off x="4263896" y="5150910"/>
            <a:ext cx="1282483" cy="1282483"/>
          </a:xfrm>
          <a:prstGeom prst="rect">
            <a:avLst/>
          </a:prstGeom>
        </p:spPr>
      </p:pic>
      <p:pic>
        <p:nvPicPr>
          <p:cNvPr id="9" name="Grafik 1">
            <a:extLst>
              <a:ext uri="{FF2B5EF4-FFF2-40B4-BE49-F238E27FC236}">
                <a16:creationId xmlns:a16="http://schemas.microsoft.com/office/drawing/2014/main" id="{6549C0F9-3829-F14D-90C1-A0E9F2E31168}"/>
              </a:ext>
            </a:extLst>
          </p:cNvPr>
          <p:cNvPicPr>
            <a:picLocks noChangeAspect="1"/>
          </p:cNvPicPr>
          <p:nvPr/>
        </p:nvPicPr>
        <p:blipFill>
          <a:blip r:embed="rId9"/>
          <a:stretch>
            <a:fillRect/>
          </a:stretch>
        </p:blipFill>
        <p:spPr>
          <a:xfrm>
            <a:off x="8929021" y="4476238"/>
            <a:ext cx="3212503" cy="741347"/>
          </a:xfrm>
          <a:prstGeom prst="rect">
            <a:avLst/>
          </a:prstGeom>
        </p:spPr>
      </p:pic>
      <p:pic>
        <p:nvPicPr>
          <p:cNvPr id="10" name="Picture 9">
            <a:extLst>
              <a:ext uri="{FF2B5EF4-FFF2-40B4-BE49-F238E27FC236}">
                <a16:creationId xmlns:a16="http://schemas.microsoft.com/office/drawing/2014/main" id="{8434AAB5-08DC-214F-9035-5B0E9B6A51DB}"/>
              </a:ext>
            </a:extLst>
          </p:cNvPr>
          <p:cNvPicPr>
            <a:picLocks noChangeAspect="1"/>
          </p:cNvPicPr>
          <p:nvPr/>
        </p:nvPicPr>
        <p:blipFill>
          <a:blip r:embed="rId10"/>
          <a:stretch>
            <a:fillRect/>
          </a:stretch>
        </p:blipFill>
        <p:spPr>
          <a:xfrm>
            <a:off x="522329" y="5313038"/>
            <a:ext cx="3437367" cy="1114821"/>
          </a:xfrm>
          <a:prstGeom prst="rect">
            <a:avLst/>
          </a:prstGeom>
        </p:spPr>
      </p:pic>
      <p:pic>
        <p:nvPicPr>
          <p:cNvPr id="12" name="Picture 11">
            <a:extLst>
              <a:ext uri="{FF2B5EF4-FFF2-40B4-BE49-F238E27FC236}">
                <a16:creationId xmlns:a16="http://schemas.microsoft.com/office/drawing/2014/main" id="{05E01700-2029-7840-8685-E8CBA37712DB}"/>
              </a:ext>
            </a:extLst>
          </p:cNvPr>
          <p:cNvPicPr>
            <a:picLocks noChangeAspect="1"/>
          </p:cNvPicPr>
          <p:nvPr/>
        </p:nvPicPr>
        <p:blipFill>
          <a:blip r:embed="rId11"/>
          <a:stretch>
            <a:fillRect/>
          </a:stretch>
        </p:blipFill>
        <p:spPr>
          <a:xfrm>
            <a:off x="9089366" y="5393244"/>
            <a:ext cx="2891814" cy="931164"/>
          </a:xfrm>
          <a:prstGeom prst="rect">
            <a:avLst/>
          </a:prstGeom>
        </p:spPr>
      </p:pic>
      <p:sp>
        <p:nvSpPr>
          <p:cNvPr id="13" name="Titel 2">
            <a:extLst>
              <a:ext uri="{FF2B5EF4-FFF2-40B4-BE49-F238E27FC236}">
                <a16:creationId xmlns:a16="http://schemas.microsoft.com/office/drawing/2014/main" id="{A4AC8E36-3208-40AE-AFEE-2BF183FADC12}"/>
              </a:ext>
            </a:extLst>
          </p:cNvPr>
          <p:cNvSpPr txBox="1">
            <a:spLocks/>
          </p:cNvSpPr>
          <p:nvPr/>
        </p:nvSpPr>
        <p:spPr>
          <a:xfrm>
            <a:off x="233578" y="1126436"/>
            <a:ext cx="11132922" cy="194532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ar-SY" sz="2800" dirty="0"/>
              <a:t>تغير ضغط الهواء وتشكل الرياح</a:t>
            </a:r>
          </a:p>
          <a:p>
            <a:endParaRPr lang="ar-SY" sz="2800" dirty="0"/>
          </a:p>
          <a:p>
            <a:r>
              <a:rPr lang="de-AT" sz="2800" b="1" dirty="0"/>
              <a:t>Luftdruckunterschiede und Winde </a:t>
            </a:r>
          </a:p>
          <a:p>
            <a:r>
              <a:rPr lang="de-AT" sz="2800" b="1" dirty="0"/>
              <a:t>(Physik)</a:t>
            </a:r>
            <a:endParaRPr lang="ar-SY" sz="2800" b="1" dirty="0"/>
          </a:p>
          <a:p>
            <a:endParaRPr lang="de-AT" sz="2800" dirty="0"/>
          </a:p>
        </p:txBody>
      </p:sp>
      <p:sp>
        <p:nvSpPr>
          <p:cNvPr id="14" name="Textfeld 13">
            <a:extLst>
              <a:ext uri="{FF2B5EF4-FFF2-40B4-BE49-F238E27FC236}">
                <a16:creationId xmlns:a16="http://schemas.microsoft.com/office/drawing/2014/main" id="{F456359F-C905-4D47-8688-3805CFBF6179}"/>
              </a:ext>
            </a:extLst>
          </p:cNvPr>
          <p:cNvSpPr txBox="1"/>
          <p:nvPr/>
        </p:nvSpPr>
        <p:spPr>
          <a:xfrm>
            <a:off x="413785" y="4484055"/>
            <a:ext cx="3740772" cy="369332"/>
          </a:xfrm>
          <a:prstGeom prst="rect">
            <a:avLst/>
          </a:prstGeom>
          <a:noFill/>
        </p:spPr>
        <p:txBody>
          <a:bodyPr wrap="square" rtlCol="0">
            <a:spAutoFit/>
          </a:bodyPr>
          <a:lstStyle/>
          <a:p>
            <a:r>
              <a:rPr lang="de-DE" dirty="0"/>
              <a:t>Kooperationspartner*innen:</a:t>
            </a:r>
          </a:p>
        </p:txBody>
      </p:sp>
      <p:pic>
        <p:nvPicPr>
          <p:cNvPr id="28" name="Audio 27">
            <a:hlinkClick r:id="" action="ppaction://media"/>
            <a:extLst>
              <a:ext uri="{FF2B5EF4-FFF2-40B4-BE49-F238E27FC236}">
                <a16:creationId xmlns:a16="http://schemas.microsoft.com/office/drawing/2014/main" id="{94D170C9-EFC5-49A4-9348-D7CADC84247D}"/>
              </a:ext>
            </a:extLst>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591297752"/>
      </p:ext>
    </p:extLst>
  </p:cSld>
  <p:clrMapOvr>
    <a:masterClrMapping/>
  </p:clrMapOvr>
  <mc:AlternateContent xmlns:mc="http://schemas.openxmlformats.org/markup-compatibility/2006" xmlns:p14="http://schemas.microsoft.com/office/powerpoint/2010/main">
    <mc:Choice Requires="p14">
      <p:transition spd="slow" p14:dur="2000" advTm="14731"/>
    </mc:Choice>
    <mc:Fallback xmlns="">
      <p:transition spd="slow" advTm="147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8"/>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 calcmode="lin" valueType="num">
                                      <p:cBhvr additive="base">
                                        <p:cTn id="1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3">
                                            <p:txEl>
                                              <p:pRg st="2" end="2"/>
                                            </p:txEl>
                                          </p:spTgt>
                                        </p:tgtEl>
                                        <p:attrNameLst>
                                          <p:attrName>style.visibility</p:attrName>
                                        </p:attrNameLst>
                                      </p:cBhvr>
                                      <p:to>
                                        <p:strVal val="visible"/>
                                      </p:to>
                                    </p:set>
                                    <p:animEffect transition="in" filter="fade">
                                      <p:cBhvr>
                                        <p:cTn id="20" dur="1000"/>
                                        <p:tgtEl>
                                          <p:spTgt spid="13">
                                            <p:txEl>
                                              <p:pRg st="2" end="2"/>
                                            </p:txEl>
                                          </p:spTgt>
                                        </p:tgtEl>
                                      </p:cBhvr>
                                    </p:animEffect>
                                    <p:anim calcmode="lin" valueType="num">
                                      <p:cBhvr>
                                        <p:cTn id="21"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13">
                                            <p:txEl>
                                              <p:pRg st="2" end="2"/>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Effect transition="in" filter="fade">
                                      <p:cBhvr>
                                        <p:cTn id="25" dur="1000"/>
                                        <p:tgtEl>
                                          <p:spTgt spid="13">
                                            <p:txEl>
                                              <p:pRg st="3" end="3"/>
                                            </p:txEl>
                                          </p:spTgt>
                                        </p:tgtEl>
                                      </p:cBhvr>
                                    </p:animEffect>
                                    <p:anim calcmode="lin" valueType="num">
                                      <p:cBhvr>
                                        <p:cTn id="26"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1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8" fill="hold" display="0">
                  <p:stCondLst>
                    <p:cond delay="indefinite"/>
                  </p:stCondLst>
                  <p:endCondLst>
                    <p:cond evt="onStopAudio" delay="0">
                      <p:tgtEl>
                        <p:sldTgt/>
                      </p:tgtEl>
                    </p:cond>
                  </p:endCondLst>
                </p:cTn>
                <p:tgtEl>
                  <p:spTgt spid="28"/>
                </p:tgtEl>
              </p:cMediaNode>
            </p:audio>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D0CF07-4E1B-444B-BC5D-EE988A9BC087}"/>
              </a:ext>
            </a:extLst>
          </p:cNvPr>
          <p:cNvSpPr>
            <a:spLocks noGrp="1"/>
          </p:cNvSpPr>
          <p:nvPr>
            <p:ph type="ctrTitle"/>
          </p:nvPr>
        </p:nvSpPr>
        <p:spPr/>
        <p:txBody>
          <a:bodyPr>
            <a:normAutofit fontScale="90000"/>
          </a:bodyPr>
          <a:lstStyle/>
          <a:p>
            <a:r>
              <a:rPr lang="ar-SY" dirty="0"/>
              <a:t>تغير ضغط الهواء وتشكل الرياح</a:t>
            </a:r>
            <a:br>
              <a:rPr lang="ar-SY" dirty="0"/>
            </a:br>
            <a:r>
              <a:rPr lang="de-AT" dirty="0"/>
              <a:t>Luftdruckunterschiede und Wind</a:t>
            </a:r>
          </a:p>
        </p:txBody>
      </p:sp>
      <p:sp>
        <p:nvSpPr>
          <p:cNvPr id="3" name="Untertitel 2">
            <a:extLst>
              <a:ext uri="{FF2B5EF4-FFF2-40B4-BE49-F238E27FC236}">
                <a16:creationId xmlns:a16="http://schemas.microsoft.com/office/drawing/2014/main" id="{40D564B8-CEB2-44EA-9DD8-30A10DF76D16}"/>
              </a:ext>
            </a:extLst>
          </p:cNvPr>
          <p:cNvSpPr>
            <a:spLocks noGrp="1"/>
          </p:cNvSpPr>
          <p:nvPr>
            <p:ph type="subTitle" idx="1"/>
          </p:nvPr>
        </p:nvSpPr>
        <p:spPr>
          <a:xfrm>
            <a:off x="1524000" y="3602038"/>
            <a:ext cx="9144000" cy="1049475"/>
          </a:xfrm>
        </p:spPr>
        <p:txBody>
          <a:bodyPr>
            <a:normAutofit/>
          </a:bodyPr>
          <a:lstStyle/>
          <a:p>
            <a:r>
              <a:rPr lang="ar-SY" dirty="0"/>
              <a:t>كيف ينشأ ضغط الهواء في الغلاف الجوي </a:t>
            </a:r>
            <a:endParaRPr lang="de-AT" dirty="0"/>
          </a:p>
          <a:p>
            <a:r>
              <a:rPr lang="de-AT" dirty="0"/>
              <a:t>Wie entstehen luftdruckunterschiede in der Atmosphäre</a:t>
            </a:r>
          </a:p>
        </p:txBody>
      </p:sp>
      <p:pic>
        <p:nvPicPr>
          <p:cNvPr id="18" name="Audio 17">
            <a:hlinkClick r:id="" action="ppaction://media"/>
            <a:extLst>
              <a:ext uri="{FF2B5EF4-FFF2-40B4-BE49-F238E27FC236}">
                <a16:creationId xmlns:a16="http://schemas.microsoft.com/office/drawing/2014/main" id="{8057C68E-27D9-4438-8628-E3121D9460D8}"/>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2875240403"/>
      </p:ext>
    </p:extLst>
  </p:cSld>
  <p:clrMapOvr>
    <a:masterClrMapping/>
  </p:clrMapOvr>
  <mc:AlternateContent xmlns:mc="http://schemas.openxmlformats.org/markup-compatibility/2006" xmlns:p14="http://schemas.microsoft.com/office/powerpoint/2010/main">
    <mc:Choice Requires="p14">
      <p:transition spd="slow" p14:dur="2000" advTm="12882"/>
    </mc:Choice>
    <mc:Fallback xmlns="">
      <p:transition spd="slow" advTm="128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8" fill="hold" display="0">
                  <p:stCondLst>
                    <p:cond delay="indefinite"/>
                  </p:stCondLst>
                  <p:endCondLst>
                    <p:cond evt="onStopAudio" delay="0">
                      <p:tgtEl>
                        <p:sldTgt/>
                      </p:tgtEl>
                    </p:cond>
                  </p:endCondLst>
                </p:cTn>
                <p:tgtEl>
                  <p:spTgt spid="18"/>
                </p:tgtEl>
              </p:cMediaNode>
            </p:audio>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xplosion: 14 Zacken 3">
            <a:extLst>
              <a:ext uri="{FF2B5EF4-FFF2-40B4-BE49-F238E27FC236}">
                <a16:creationId xmlns:a16="http://schemas.microsoft.com/office/drawing/2014/main" id="{BD5F105F-A1E7-4FA6-9423-548F758185E0}"/>
              </a:ext>
            </a:extLst>
          </p:cNvPr>
          <p:cNvSpPr/>
          <p:nvPr/>
        </p:nvSpPr>
        <p:spPr>
          <a:xfrm>
            <a:off x="3604591" y="0"/>
            <a:ext cx="4479235" cy="1152939"/>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2400" b="1" dirty="0">
                <a:solidFill>
                  <a:srgbClr val="FFFF00"/>
                </a:solidFill>
              </a:rPr>
              <a:t>شاهد التجربة</a:t>
            </a:r>
            <a:endParaRPr lang="de-AT" sz="2400" b="1" dirty="0">
              <a:solidFill>
                <a:srgbClr val="FFFF00"/>
              </a:solidFill>
            </a:endParaRPr>
          </a:p>
        </p:txBody>
      </p:sp>
      <p:sp>
        <p:nvSpPr>
          <p:cNvPr id="6" name="Denkblase: wolkenförmig 5">
            <a:extLst>
              <a:ext uri="{FF2B5EF4-FFF2-40B4-BE49-F238E27FC236}">
                <a16:creationId xmlns:a16="http://schemas.microsoft.com/office/drawing/2014/main" id="{C506F2EE-DE23-4F4F-87A3-7375E513BF8B}"/>
              </a:ext>
            </a:extLst>
          </p:cNvPr>
          <p:cNvSpPr/>
          <p:nvPr/>
        </p:nvSpPr>
        <p:spPr>
          <a:xfrm>
            <a:off x="8083826" y="1779105"/>
            <a:ext cx="3538329" cy="1152940"/>
          </a:xfrm>
          <a:prstGeom prst="cloudCallout">
            <a:avLst>
              <a:gd name="adj1" fmla="val -72144"/>
              <a:gd name="adj2" fmla="val 1130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2800" b="1" dirty="0">
                <a:solidFill>
                  <a:srgbClr val="FFFF00"/>
                </a:solidFill>
              </a:rPr>
              <a:t>ماذا تلاحظ </a:t>
            </a:r>
            <a:endParaRPr lang="de-AT" sz="2800" b="1" dirty="0">
              <a:solidFill>
                <a:srgbClr val="FFFF00"/>
              </a:solidFill>
            </a:endParaRPr>
          </a:p>
        </p:txBody>
      </p:sp>
      <p:pic>
        <p:nvPicPr>
          <p:cNvPr id="18" name="20200622_154251">
            <a:hlinkClick r:id="" action="ppaction://media"/>
            <a:extLst>
              <a:ext uri="{FF2B5EF4-FFF2-40B4-BE49-F238E27FC236}">
                <a16:creationId xmlns:a16="http://schemas.microsoft.com/office/drawing/2014/main" id="{273640B7-D13F-4379-A4A1-281A698FAA29}"/>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rot="5400000">
            <a:off x="2938302" y="2468770"/>
            <a:ext cx="5347989" cy="3008244"/>
          </a:xfrm>
          <a:prstGeom prst="rect">
            <a:avLst/>
          </a:prstGeom>
        </p:spPr>
      </p:pic>
      <p:pic>
        <p:nvPicPr>
          <p:cNvPr id="21" name="Audio 20">
            <a:hlinkClick r:id="" action="ppaction://media"/>
            <a:extLst>
              <a:ext uri="{FF2B5EF4-FFF2-40B4-BE49-F238E27FC236}">
                <a16:creationId xmlns:a16="http://schemas.microsoft.com/office/drawing/2014/main" id="{54882EE0-7EF0-4D11-9492-06558782BE3F}"/>
              </a:ext>
            </a:extLst>
          </p:cNvPr>
          <p:cNvPicPr>
            <a:picLocks noChangeAspect="1"/>
          </p:cNvPicPr>
          <p:nvPr>
            <a:audioFile r:link="rId5"/>
            <p:extLst>
              <p:ext uri="{DAA4B4D4-6D71-4841-9C94-3DE7FCFB9230}">
                <p14:media xmlns:p14="http://schemas.microsoft.com/office/powerpoint/2010/main" r:embed="rId4"/>
              </p:ext>
            </p:extLst>
          </p:nvPr>
        </p:nvPicPr>
        <p:blipFill>
          <a:blip r:embed="rId8"/>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306020789"/>
      </p:ext>
    </p:extLst>
  </p:cSld>
  <p:clrMapOvr>
    <a:masterClrMapping/>
  </p:clrMapOvr>
  <mc:AlternateContent xmlns:mc="http://schemas.openxmlformats.org/markup-compatibility/2006" xmlns:p14="http://schemas.microsoft.com/office/powerpoint/2010/main">
    <mc:Choice Requires="p14">
      <p:transition spd="slow" p14:dur="2000" advTm="52861"/>
    </mc:Choice>
    <mc:Fallback xmlns="">
      <p:transition spd="slow" advTm="528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27866"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2" fill="hold" display="0">
                  <p:stCondLst>
                    <p:cond delay="indefinite"/>
                  </p:stCondLst>
                </p:cTn>
                <p:tgtEl>
                  <p:spTgt spid="18"/>
                </p:tgtEl>
              </p:cMediaNode>
            </p:video>
            <p:seq concurrent="1" nextAc="seek">
              <p:cTn id="23" restart="whenNotActive" fill="hold" evtFilter="cancelBubble" nodeType="interactiveSeq">
                <p:stCondLst>
                  <p:cond evt="onClick" delay="0">
                    <p:tgtEl>
                      <p:spTgt spid="18"/>
                    </p:tgtEl>
                  </p:cond>
                </p:stCondLst>
                <p:endSync evt="end" delay="0">
                  <p:rtn val="all"/>
                </p:endSync>
                <p:childTnLst>
                  <p:par>
                    <p:cTn id="24" fill="hold">
                      <p:stCondLst>
                        <p:cond delay="0"/>
                      </p:stCondLst>
                      <p:childTnLst>
                        <p:par>
                          <p:cTn id="25" fill="hold">
                            <p:stCondLst>
                              <p:cond delay="0"/>
                            </p:stCondLst>
                            <p:childTnLst>
                              <p:par>
                                <p:cTn id="26" presetID="2" presetClass="mediacall" presetSubtype="0" fill="hold" nodeType="clickEffect">
                                  <p:stCondLst>
                                    <p:cond delay="0"/>
                                  </p:stCondLst>
                                  <p:childTnLst>
                                    <p:cmd type="call" cmd="togglePause">
                                      <p:cBhvr>
                                        <p:cTn id="27" dur="1" fill="hold"/>
                                        <p:tgtEl>
                                          <p:spTgt spid="18"/>
                                        </p:tgtEl>
                                      </p:cBhvr>
                                    </p:cmd>
                                  </p:childTnLst>
                                </p:cTn>
                              </p:par>
                            </p:childTnLst>
                          </p:cTn>
                        </p:par>
                      </p:childTnLst>
                    </p:cTn>
                  </p:par>
                </p:childTnLst>
              </p:cTn>
              <p:nextCondLst>
                <p:cond evt="onClick" delay="0">
                  <p:tgtEl>
                    <p:spTgt spid="18"/>
                  </p:tgtEl>
                </p:cond>
              </p:nextCondLst>
            </p:seq>
            <p:audio isNarration="1">
              <p:cMediaNode vol="80000" showWhenStopped="0">
                <p:cTn id="28" fill="hold" display="0">
                  <p:stCondLst>
                    <p:cond delay="indefinite"/>
                  </p:stCondLst>
                  <p:endCondLst>
                    <p:cond evt="onStopAudio" delay="0">
                      <p:tgtEl>
                        <p:sldTgt/>
                      </p:tgtEl>
                    </p:cond>
                  </p:endCondLst>
                </p:cTn>
                <p:tgtEl>
                  <p:spTgt spid="21"/>
                </p:tgtEl>
              </p:cMediaNode>
            </p:audio>
          </p:childTnLst>
        </p:cTn>
      </p:par>
    </p:tnLst>
    <p:bldLst>
      <p:bldP spid="4" grpId="0" animBg="1"/>
      <p:bldP spid="6" grpId="0" animBg="1"/>
    </p:bldLst>
  </p:timing>
  <p:extLst>
    <p:ext uri="{E180D4A7-C9FB-4DFB-919C-405C955672EB}">
      <p14:showEvtLst xmlns:p14="http://schemas.microsoft.com/office/powerpoint/2010/main">
        <p14:playEvt time="15296" objId="18"/>
        <p14:stopEvt time="43247" objId="18"/>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enkblase: wolkenförmig 5">
            <a:extLst>
              <a:ext uri="{FF2B5EF4-FFF2-40B4-BE49-F238E27FC236}">
                <a16:creationId xmlns:a16="http://schemas.microsoft.com/office/drawing/2014/main" id="{D15CA1CE-6B50-4891-B8DD-F7D99D0EE382}"/>
              </a:ext>
            </a:extLst>
          </p:cNvPr>
          <p:cNvSpPr/>
          <p:nvPr/>
        </p:nvSpPr>
        <p:spPr>
          <a:xfrm>
            <a:off x="4837043" y="0"/>
            <a:ext cx="4532244" cy="124570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dirty="0"/>
              <a:t>Sehen Sie das Bild</a:t>
            </a:r>
            <a:r>
              <a:rPr lang="ar-SY" dirty="0"/>
              <a:t>شاهد الصورة </a:t>
            </a:r>
            <a:endParaRPr lang="de-AT" dirty="0"/>
          </a:p>
        </p:txBody>
      </p:sp>
      <p:pic>
        <p:nvPicPr>
          <p:cNvPr id="9" name="Picture 2">
            <a:extLst>
              <a:ext uri="{FF2B5EF4-FFF2-40B4-BE49-F238E27FC236}">
                <a16:creationId xmlns:a16="http://schemas.microsoft.com/office/drawing/2014/main" id="{D49CAD6D-BA66-4107-A9CE-897954E1C5D4}"/>
              </a:ext>
            </a:extLst>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1166191" y="1577009"/>
            <a:ext cx="9859617" cy="4890052"/>
          </a:xfrm>
          <a:prstGeom prst="rect">
            <a:avLst/>
          </a:prstGeom>
          <a:noFill/>
          <a:extLst>
            <a:ext uri="{909E8E84-426E-40DD-AFC4-6F175D3DCCD1}">
              <a14:hiddenFill xmlns:a14="http://schemas.microsoft.com/office/drawing/2010/main">
                <a:solidFill>
                  <a:srgbClr val="FFFFFF"/>
                </a:solidFill>
              </a14:hiddenFill>
            </a:ext>
          </a:extLst>
        </p:spPr>
      </p:pic>
      <p:pic>
        <p:nvPicPr>
          <p:cNvPr id="19" name="Audio 18">
            <a:hlinkClick r:id="" action="ppaction://media"/>
            <a:extLst>
              <a:ext uri="{FF2B5EF4-FFF2-40B4-BE49-F238E27FC236}">
                <a16:creationId xmlns:a16="http://schemas.microsoft.com/office/drawing/2014/main" id="{083E6821-D355-47F0-8A7F-288737A3993F}"/>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210527837"/>
      </p:ext>
    </p:extLst>
  </p:cSld>
  <p:clrMapOvr>
    <a:masterClrMapping/>
  </p:clrMapOvr>
  <mc:AlternateContent xmlns:mc="http://schemas.openxmlformats.org/markup-compatibility/2006" xmlns:p14="http://schemas.microsoft.com/office/powerpoint/2010/main">
    <mc:Choice Requires="p14">
      <p:transition spd="slow" p14:dur="2000" advTm="48316"/>
    </mc:Choice>
    <mc:Fallback xmlns="">
      <p:transition spd="slow" advTm="483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19"/>
                </p:tgtEl>
              </p:cMediaNode>
            </p:audio>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xplosion: 14 Zacken 4">
            <a:extLst>
              <a:ext uri="{FF2B5EF4-FFF2-40B4-BE49-F238E27FC236}">
                <a16:creationId xmlns:a16="http://schemas.microsoft.com/office/drawing/2014/main" id="{C66A3717-28E4-44AD-B81F-2171DB4BC34A}"/>
              </a:ext>
            </a:extLst>
          </p:cNvPr>
          <p:cNvSpPr/>
          <p:nvPr/>
        </p:nvSpPr>
        <p:spPr>
          <a:xfrm>
            <a:off x="1126435" y="212034"/>
            <a:ext cx="9859618" cy="2358887"/>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b="1" dirty="0"/>
              <a:t>Welches Wetter gibt es vorwiegend bei hohem bzw. niedrigem Luftdruck?</a:t>
            </a:r>
            <a:br>
              <a:rPr lang="de-AT" b="1" dirty="0"/>
            </a:br>
            <a:r>
              <a:rPr lang="ar-SY" b="1" dirty="0"/>
              <a:t>ما هو الطقس الغالب على المناطق التي تحوي ضغط هواء مرتفع أو ضغط هواء منخفض</a:t>
            </a:r>
            <a:endParaRPr lang="de-AT" dirty="0"/>
          </a:p>
        </p:txBody>
      </p:sp>
      <p:pic>
        <p:nvPicPr>
          <p:cNvPr id="4098" name="Picture 2">
            <a:extLst>
              <a:ext uri="{FF2B5EF4-FFF2-40B4-BE49-F238E27FC236}">
                <a16:creationId xmlns:a16="http://schemas.microsoft.com/office/drawing/2014/main" id="{98C22F8D-8C41-419F-B1A1-72A17DC061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55235" y="2570921"/>
            <a:ext cx="4969565" cy="3782384"/>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abgerundete Ecken 6">
            <a:extLst>
              <a:ext uri="{FF2B5EF4-FFF2-40B4-BE49-F238E27FC236}">
                <a16:creationId xmlns:a16="http://schemas.microsoft.com/office/drawing/2014/main" id="{3A1180AC-190C-4BDC-9160-9BD123EC304C}"/>
              </a:ext>
            </a:extLst>
          </p:cNvPr>
          <p:cNvSpPr/>
          <p:nvPr/>
        </p:nvSpPr>
        <p:spPr>
          <a:xfrm>
            <a:off x="8600660" y="2902226"/>
            <a:ext cx="2093843" cy="12457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مناطق الضغط المنخفض</a:t>
            </a:r>
            <a:endParaRPr lang="de-AT" b="1" dirty="0">
              <a:solidFill>
                <a:srgbClr val="FFFF00"/>
              </a:solidFill>
            </a:endParaRPr>
          </a:p>
          <a:p>
            <a:pPr algn="ctr"/>
            <a:r>
              <a:rPr lang="de-AT" dirty="0"/>
              <a:t>Tiefdruckgebiete</a:t>
            </a:r>
          </a:p>
          <a:p>
            <a:pPr algn="ctr"/>
            <a:r>
              <a:rPr lang="de-AT" b="1" dirty="0">
                <a:solidFill>
                  <a:srgbClr val="FFFF00"/>
                </a:solidFill>
              </a:rPr>
              <a:t>T</a:t>
            </a:r>
          </a:p>
        </p:txBody>
      </p:sp>
      <p:sp>
        <p:nvSpPr>
          <p:cNvPr id="8" name="Rechteck: abgerundete Ecken 7">
            <a:extLst>
              <a:ext uri="{FF2B5EF4-FFF2-40B4-BE49-F238E27FC236}">
                <a16:creationId xmlns:a16="http://schemas.microsoft.com/office/drawing/2014/main" id="{E9BD6BAD-49B5-47BA-BA1A-DEAFDFF806C6}"/>
              </a:ext>
            </a:extLst>
          </p:cNvPr>
          <p:cNvSpPr/>
          <p:nvPr/>
        </p:nvSpPr>
        <p:spPr>
          <a:xfrm>
            <a:off x="516835" y="2902227"/>
            <a:ext cx="2054087" cy="12457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b="1" dirty="0">
                <a:solidFill>
                  <a:srgbClr val="FFFF00"/>
                </a:solidFill>
              </a:rPr>
              <a:t>مناطق الضغط المرتفع</a:t>
            </a:r>
          </a:p>
          <a:p>
            <a:pPr algn="ctr"/>
            <a:r>
              <a:rPr lang="de-AT" dirty="0"/>
              <a:t>Hochdruckgebiete</a:t>
            </a:r>
          </a:p>
          <a:p>
            <a:pPr algn="ctr"/>
            <a:r>
              <a:rPr lang="de-AT" b="1" dirty="0">
                <a:solidFill>
                  <a:srgbClr val="FFFF00"/>
                </a:solidFill>
              </a:rPr>
              <a:t>H</a:t>
            </a:r>
          </a:p>
        </p:txBody>
      </p:sp>
      <p:pic>
        <p:nvPicPr>
          <p:cNvPr id="13" name="Audio 12">
            <a:hlinkClick r:id="" action="ppaction://media"/>
            <a:extLst>
              <a:ext uri="{FF2B5EF4-FFF2-40B4-BE49-F238E27FC236}">
                <a16:creationId xmlns:a16="http://schemas.microsoft.com/office/drawing/2014/main" id="{8481FB18-CF19-43F0-859E-38A8632A0CBB}"/>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996327840"/>
      </p:ext>
    </p:extLst>
  </p:cSld>
  <p:clrMapOvr>
    <a:masterClrMapping/>
  </p:clrMapOvr>
  <mc:AlternateContent xmlns:mc="http://schemas.openxmlformats.org/markup-compatibility/2006" xmlns:p14="http://schemas.microsoft.com/office/powerpoint/2010/main">
    <mc:Choice Requires="p14">
      <p:transition spd="slow" p14:dur="2000" advTm="73835"/>
    </mc:Choice>
    <mc:Fallback xmlns="">
      <p:transition spd="slow" advTm="73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098"/>
                                        </p:tgtEl>
                                        <p:attrNameLst>
                                          <p:attrName>style.visibility</p:attrName>
                                        </p:attrNameLst>
                                      </p:cBhvr>
                                      <p:to>
                                        <p:strVal val="visible"/>
                                      </p:to>
                                    </p:set>
                                    <p:animEffect transition="in" filter="fade">
                                      <p:cBhvr>
                                        <p:cTn id="31"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2" fill="hold" display="0">
                  <p:stCondLst>
                    <p:cond delay="indefinite"/>
                  </p:stCondLst>
                  <p:endCondLst>
                    <p:cond evt="onStopAudio" delay="0">
                      <p:tgtEl>
                        <p:sldTgt/>
                      </p:tgtEl>
                    </p:cond>
                  </p:endCondLst>
                </p:cTn>
                <p:tgtEl>
                  <p:spTgt spid="13"/>
                </p:tgtEl>
              </p:cMediaNode>
            </p:audio>
          </p:childTnLst>
        </p:cTn>
      </p:par>
    </p:tnLst>
    <p:bldLst>
      <p:bldP spid="5"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D4C327-F888-4C16-9DDD-E80CE04A3E2D}"/>
              </a:ext>
            </a:extLst>
          </p:cNvPr>
          <p:cNvSpPr>
            <a:spLocks noGrp="1"/>
          </p:cNvSpPr>
          <p:nvPr>
            <p:ph type="title"/>
          </p:nvPr>
        </p:nvSpPr>
        <p:spPr/>
        <p:txBody>
          <a:bodyPr/>
          <a:lstStyle/>
          <a:p>
            <a:r>
              <a:rPr lang="de-AT" dirty="0"/>
              <a:t>Wie entstehen Winde?</a:t>
            </a:r>
            <a:r>
              <a:rPr lang="ar-SY" dirty="0"/>
              <a:t>كيف تتكون الرياح؟    </a:t>
            </a:r>
            <a:endParaRPr lang="de-AT" dirty="0"/>
          </a:p>
        </p:txBody>
      </p:sp>
      <p:sp>
        <p:nvSpPr>
          <p:cNvPr id="3" name="Inhaltsplatzhalter 2">
            <a:extLst>
              <a:ext uri="{FF2B5EF4-FFF2-40B4-BE49-F238E27FC236}">
                <a16:creationId xmlns:a16="http://schemas.microsoft.com/office/drawing/2014/main" id="{B7F2994C-CC1F-49C0-B9F7-8FDD58C4937D}"/>
              </a:ext>
            </a:extLst>
          </p:cNvPr>
          <p:cNvSpPr>
            <a:spLocks noGrp="1"/>
          </p:cNvSpPr>
          <p:nvPr>
            <p:ph idx="1"/>
          </p:nvPr>
        </p:nvSpPr>
        <p:spPr/>
        <p:txBody>
          <a:bodyPr/>
          <a:lstStyle/>
          <a:p>
            <a:pPr algn="r"/>
            <a:r>
              <a:rPr lang="ar-SY" dirty="0"/>
              <a:t>تتكون الرياح نتيجة حركة الهواء المستمرة من مناطق الضغط المرتفع إلى مناطق الضغط المنخفض بحيث ينتقل الهواء الساخن من الأسفل للأعلى والهواء البارد ينتقل من الأعلى للأسفل بحيث يتشكل دائرة مستمرة تسبب الرياح وكلما كانت فروقات درجات الحرارة بين المناطق كبيرة كلما كانت سرعة الرياح اكبر.</a:t>
            </a:r>
          </a:p>
          <a:p>
            <a:pPr algn="r"/>
            <a:r>
              <a:rPr lang="ar-SY" dirty="0"/>
              <a:t>تنحرف الرياح نتيجة دوران الأرض عن مسارها وتكون الأعاصير وخاصة عندما تتبخر كميات كبيرة من المياه وتتجمع على شكل سحب في مناطق الضغط المنخفض فتبرد وتتحول الى امطار وزوابع (أعاصير) نتيجة قوة كوريوليس التي تنتج عن دوران الأرض وينشأ دوامات سحابية    </a:t>
            </a:r>
            <a:endParaRPr lang="de-AT" dirty="0"/>
          </a:p>
        </p:txBody>
      </p:sp>
      <p:pic>
        <p:nvPicPr>
          <p:cNvPr id="7" name="Audio 6">
            <a:hlinkClick r:id="" action="ppaction://media"/>
            <a:extLst>
              <a:ext uri="{FF2B5EF4-FFF2-40B4-BE49-F238E27FC236}">
                <a16:creationId xmlns:a16="http://schemas.microsoft.com/office/drawing/2014/main" id="{48F612FE-51AA-47E2-B5F7-B3B9B073A3A7}"/>
              </a:ext>
            </a:extLst>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512476948"/>
      </p:ext>
    </p:extLst>
  </p:cSld>
  <p:clrMapOvr>
    <a:masterClrMapping/>
  </p:clrMapOvr>
  <mc:AlternateContent xmlns:mc="http://schemas.openxmlformats.org/markup-compatibility/2006" xmlns:p14="http://schemas.microsoft.com/office/powerpoint/2010/main">
    <mc:Choice Requires="p14">
      <p:transition spd="slow" p14:dur="2000" advTm="59671"/>
    </mc:Choice>
    <mc:Fallback xmlns="">
      <p:transition spd="slow" advTm="596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1000"/>
                                        <p:tgtEl>
                                          <p:spTgt spid="3">
                                            <p:txEl>
                                              <p:pRg st="1" end="1"/>
                                            </p:txEl>
                                          </p:spTgt>
                                        </p:tgtEl>
                                      </p:cBhvr>
                                    </p:animEffect>
                                    <p:anim calcmode="lin" valueType="num">
                                      <p:cBhvr>
                                        <p:cTn id="2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8" fill="hold" display="0">
                  <p:stCondLst>
                    <p:cond delay="indefinite"/>
                  </p:stCondLst>
                  <p:endCondLst>
                    <p:cond evt="onStopAudio" delay="0">
                      <p:tgtEl>
                        <p:sldTgt/>
                      </p:tgtEl>
                    </p:cond>
                  </p:endCondLst>
                </p:cTn>
                <p:tgtEl>
                  <p:spTgt spid="7"/>
                </p:tgtEl>
              </p:cMediaNode>
            </p:audio>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FE7C1A-7057-481E-AB10-AEA1F4672DAA}"/>
              </a:ext>
            </a:extLst>
          </p:cNvPr>
          <p:cNvSpPr>
            <a:spLocks noGrp="1"/>
          </p:cNvSpPr>
          <p:nvPr>
            <p:ph type="title"/>
          </p:nvPr>
        </p:nvSpPr>
        <p:spPr/>
        <p:txBody>
          <a:bodyPr/>
          <a:lstStyle/>
          <a:p>
            <a:r>
              <a:rPr lang="de-AT" dirty="0"/>
              <a:t>Verwendete Quellen und Bildquellen</a:t>
            </a:r>
          </a:p>
        </p:txBody>
      </p:sp>
      <p:sp>
        <p:nvSpPr>
          <p:cNvPr id="3" name="Inhaltsplatzhalter 2">
            <a:extLst>
              <a:ext uri="{FF2B5EF4-FFF2-40B4-BE49-F238E27FC236}">
                <a16:creationId xmlns:a16="http://schemas.microsoft.com/office/drawing/2014/main" id="{5CF9B75C-D880-4497-A05D-19653A55AF16}"/>
              </a:ext>
            </a:extLst>
          </p:cNvPr>
          <p:cNvSpPr>
            <a:spLocks noGrp="1"/>
          </p:cNvSpPr>
          <p:nvPr>
            <p:ph idx="1"/>
          </p:nvPr>
        </p:nvSpPr>
        <p:spPr>
          <a:xfrm>
            <a:off x="838200" y="2766531"/>
            <a:ext cx="10515600" cy="2666860"/>
          </a:xfrm>
        </p:spPr>
        <p:txBody>
          <a:bodyPr>
            <a:noAutofit/>
          </a:bodyPr>
          <a:lstStyle/>
          <a:p>
            <a:r>
              <a:rPr lang="de-DE" sz="1600" dirty="0"/>
              <a:t>Reich, Marion: Physik </a:t>
            </a:r>
            <a:r>
              <a:rPr lang="de-DE" sz="1600" dirty="0" err="1"/>
              <a:t>verstehn</a:t>
            </a:r>
            <a:r>
              <a:rPr lang="de-DE" sz="1600" dirty="0"/>
              <a:t>. Österreichischer Bundesverlag Schulbuch GmbH &amp; Co. KG, Wien 2013.</a:t>
            </a:r>
          </a:p>
          <a:p>
            <a:pPr marL="0" indent="0">
              <a:buNone/>
            </a:pPr>
            <a:endParaRPr lang="de-AT" sz="1600" dirty="0"/>
          </a:p>
          <a:p>
            <a:pPr marL="0" indent="0">
              <a:buNone/>
            </a:pPr>
            <a:r>
              <a:rPr lang="de-AT" sz="1600" dirty="0"/>
              <a:t>Vorbereitung: Abdal Kader </a:t>
            </a:r>
            <a:r>
              <a:rPr lang="de-AT" sz="1600" dirty="0" err="1"/>
              <a:t>Alaalden</a:t>
            </a:r>
            <a:endParaRPr lang="de-AT" sz="1600" dirty="0"/>
          </a:p>
          <a:p>
            <a:pPr marL="0" indent="0">
              <a:buNone/>
            </a:pPr>
            <a:endParaRPr lang="de-AT" sz="1600" dirty="0"/>
          </a:p>
        </p:txBody>
      </p:sp>
      <p:sp>
        <p:nvSpPr>
          <p:cNvPr id="7" name="Inhaltsplatzhalter 2">
            <a:extLst>
              <a:ext uri="{FF2B5EF4-FFF2-40B4-BE49-F238E27FC236}">
                <a16:creationId xmlns:a16="http://schemas.microsoft.com/office/drawing/2014/main" id="{8E1E1D2E-A651-43C6-916E-D13D720B7A69}"/>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AT" sz="1200">
                <a:hlinkClick r:id="rId5"/>
              </a:rPr>
              <a:t>https://www.stephie-schmidt.de/public/PHYSIK/NaWi_8/wetter_html_60b1d6fe.png</a:t>
            </a:r>
            <a:endParaRPr lang="ar-SY" sz="1200"/>
          </a:p>
          <a:p>
            <a:r>
              <a:rPr lang="de-AT" sz="1200">
                <a:hlinkClick r:id="rId6"/>
              </a:rPr>
              <a:t>https://www.kindernetz.de/-/id=129994/property=smallPano/width=752/height=423/pubVersion=4/kli2tp/Illustration%20Luftzirkulation%20im%20Hochdruck-%20und%20im%20Tiefdruckgebiet.jpg</a:t>
            </a:r>
            <a:endParaRPr lang="de-AT" sz="1200" dirty="0"/>
          </a:p>
        </p:txBody>
      </p:sp>
      <p:pic>
        <p:nvPicPr>
          <p:cNvPr id="10" name="Audio 9">
            <a:hlinkClick r:id="" action="ppaction://media"/>
            <a:extLst>
              <a:ext uri="{FF2B5EF4-FFF2-40B4-BE49-F238E27FC236}">
                <a16:creationId xmlns:a16="http://schemas.microsoft.com/office/drawing/2014/main" id="{017B153D-BC8A-479F-AC16-38D9FE466BFF}"/>
              </a:ext>
            </a:extLst>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11366500" y="6032500"/>
            <a:ext cx="609600" cy="609600"/>
          </a:xfrm>
          <a:prstGeom prst="rect">
            <a:avLst/>
          </a:prstGeom>
        </p:spPr>
      </p:pic>
    </p:spTree>
    <p:custDataLst>
      <p:tags r:id="rId1"/>
    </p:custDataLst>
    <p:extLst>
      <p:ext uri="{BB962C8B-B14F-4D97-AF65-F5344CB8AC3E}">
        <p14:creationId xmlns:p14="http://schemas.microsoft.com/office/powerpoint/2010/main" val="1543126379"/>
      </p:ext>
    </p:extLst>
  </p:cSld>
  <p:clrMapOvr>
    <a:masterClrMapping/>
  </p:clrMapOvr>
  <mc:AlternateContent xmlns:mc="http://schemas.openxmlformats.org/markup-compatibility/2006" xmlns:p14="http://schemas.microsoft.com/office/powerpoint/2010/main">
    <mc:Choice Requires="p14">
      <p:transition spd="slow" p14:dur="2000" advTm="11616"/>
    </mc:Choice>
    <mc:Fallback xmlns="">
      <p:transition spd="slow" advTm="116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3" fill="hold" display="0">
                  <p:stCondLst>
                    <p:cond delay="indefinite"/>
                  </p:stCondLst>
                  <p:endCondLst>
                    <p:cond evt="onStopAudio" delay="0">
                      <p:tgtEl>
                        <p:sldTgt/>
                      </p:tgtEl>
                    </p:cond>
                  </p:endCondLst>
                </p:cTn>
                <p:tgtEl>
                  <p:spTgt spid="10"/>
                </p:tgtEl>
              </p:cMediaNode>
            </p:audio>
          </p:childTnLst>
        </p:cTn>
      </p:par>
    </p:tnLst>
    <p:bldLst>
      <p:bldP spid="2" grpId="0"/>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2|1.1"/>
</p:tagLst>
</file>

<file path=ppt/tags/tag2.xml><?xml version="1.0" encoding="utf-8"?>
<p:tagLst xmlns:a="http://schemas.openxmlformats.org/drawingml/2006/main" xmlns:r="http://schemas.openxmlformats.org/officeDocument/2006/relationships" xmlns:p="http://schemas.openxmlformats.org/presentationml/2006/main">
  <p:tag name="TIMING" val="|5.9|2.2"/>
</p:tagLst>
</file>

<file path=ppt/tags/tag3.xml><?xml version="1.0" encoding="utf-8"?>
<p:tagLst xmlns:a="http://schemas.openxmlformats.org/drawingml/2006/main" xmlns:r="http://schemas.openxmlformats.org/officeDocument/2006/relationships" xmlns:p="http://schemas.openxmlformats.org/presentationml/2006/main">
  <p:tag name="TIMING" val="|2.1|9.9|3.2"/>
</p:tagLst>
</file>

<file path=ppt/tags/tag4.xml><?xml version="1.0" encoding="utf-8"?>
<p:tagLst xmlns:a="http://schemas.openxmlformats.org/drawingml/2006/main" xmlns:r="http://schemas.openxmlformats.org/officeDocument/2006/relationships" xmlns:p="http://schemas.openxmlformats.org/presentationml/2006/main">
  <p:tag name="TIMING" val="|1.4|3.9"/>
</p:tagLst>
</file>

<file path=ppt/tags/tag5.xml><?xml version="1.0" encoding="utf-8"?>
<p:tagLst xmlns:a="http://schemas.openxmlformats.org/drawingml/2006/main" xmlns:r="http://schemas.openxmlformats.org/officeDocument/2006/relationships" xmlns:p="http://schemas.openxmlformats.org/presentationml/2006/main">
  <p:tag name="TIMING" val="|1.5|17.7|9.2|4.8"/>
</p:tagLst>
</file>

<file path=ppt/tags/tag6.xml><?xml version="1.0" encoding="utf-8"?>
<p:tagLst xmlns:a="http://schemas.openxmlformats.org/drawingml/2006/main" xmlns:r="http://schemas.openxmlformats.org/officeDocument/2006/relationships" xmlns:p="http://schemas.openxmlformats.org/presentationml/2006/main">
  <p:tag name="TIMING" val="|0.6|1.4|28.3"/>
</p:tagLst>
</file>

<file path=ppt/tags/tag7.xml><?xml version="1.0" encoding="utf-8"?>
<p:tagLst xmlns:a="http://schemas.openxmlformats.org/drawingml/2006/main" xmlns:r="http://schemas.openxmlformats.org/officeDocument/2006/relationships" xmlns:p="http://schemas.openxmlformats.org/presentationml/2006/main">
  <p:tag name="TIMING" val="|0.8|1.4|0.5|0.6|0.5|0.9|0.7|0.9"/>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280</Words>
  <Application>Microsoft Office PowerPoint</Application>
  <PresentationFormat>Breitbild</PresentationFormat>
  <Paragraphs>28</Paragraphs>
  <Slides>7</Slides>
  <Notes>0</Notes>
  <HiddenSlides>0</HiddenSlides>
  <MMClips>8</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7</vt:i4>
      </vt:variant>
    </vt:vector>
  </HeadingPairs>
  <TitlesOfParts>
    <vt:vector size="12" baseType="lpstr">
      <vt:lpstr>Arial</vt:lpstr>
      <vt:lpstr>Avenir Roman</vt:lpstr>
      <vt:lpstr>Calibri</vt:lpstr>
      <vt:lpstr>Calibri Light</vt:lpstr>
      <vt:lpstr>Office</vt:lpstr>
      <vt:lpstr> </vt:lpstr>
      <vt:lpstr>تغير ضغط الهواء وتشكل الرياح Luftdruckunterschiede und Wind</vt:lpstr>
      <vt:lpstr>PowerPoint-Präsentation</vt:lpstr>
      <vt:lpstr>PowerPoint-Präsentation</vt:lpstr>
      <vt:lpstr>PowerPoint-Präsentation</vt:lpstr>
      <vt:lpstr>Wie entstehen Winde?كيف تتكون الرياح؟    </vt:lpstr>
      <vt:lpstr>Verwendete Quellen und Bildquellen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تغير ضغط الهواء وتشكل الرياح Luftdruckunterschiede und Wind</dc:title>
  <dc:creator>Alaalden</dc:creator>
  <cp:lastModifiedBy>Lisa Vötter</cp:lastModifiedBy>
  <cp:revision>22</cp:revision>
  <dcterms:created xsi:type="dcterms:W3CDTF">2020-06-22T11:44:14Z</dcterms:created>
  <dcterms:modified xsi:type="dcterms:W3CDTF">2020-06-25T14:33:27Z</dcterms:modified>
</cp:coreProperties>
</file>