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D1E2"/>
    <a:srgbClr val="FFBDBD"/>
    <a:srgbClr val="FF6969"/>
    <a:srgbClr val="D50505"/>
    <a:srgbClr val="C00000"/>
    <a:srgbClr val="002060"/>
    <a:srgbClr val="74A4CA"/>
    <a:srgbClr val="75A4C8"/>
    <a:srgbClr val="BDDD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85" autoAdjust="0"/>
    <p:restoredTop sz="94660"/>
  </p:normalViewPr>
  <p:slideViewPr>
    <p:cSldViewPr snapToGrid="0">
      <p:cViewPr varScale="1">
        <p:scale>
          <a:sx n="166" d="100"/>
          <a:sy n="166" d="100"/>
        </p:scale>
        <p:origin x="2424" y="1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97826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5378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7777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67030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06500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5675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0248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3002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8214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0018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678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797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B724C1-A92C-EF0B-45E2-440988ADF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066" y="684581"/>
            <a:ext cx="7886700" cy="1088536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Einladung zum</a:t>
            </a:r>
            <a:b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Screening auf krankhaft </a:t>
            </a:r>
            <a:r>
              <a:rPr lang="de-A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erhöhtes Cholesterin bei </a:t>
            </a: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Kindern</a:t>
            </a:r>
            <a:b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„FAMILIÄRE HYPERCHOLESTERINÄMIE (FH)“</a:t>
            </a:r>
            <a:endParaRPr lang="de-AT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506D545-78D3-BD8C-9CD8-531D1C7EEA26}"/>
              </a:ext>
            </a:extLst>
          </p:cNvPr>
          <p:cNvSpPr txBox="1"/>
          <p:nvPr/>
        </p:nvSpPr>
        <p:spPr>
          <a:xfrm>
            <a:off x="4765431" y="6527543"/>
            <a:ext cx="4325816" cy="259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68780">
              <a:lnSpc>
                <a:spcPts val="1300"/>
              </a:lnSpc>
              <a:spcBef>
                <a:spcPts val="175"/>
              </a:spcBef>
              <a:spcAft>
                <a:spcPts val="0"/>
              </a:spcAft>
            </a:pPr>
            <a:r>
              <a:rPr lang="de-AT" sz="1250" dirty="0">
                <a:solidFill>
                  <a:srgbClr val="36343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EINE</a:t>
            </a:r>
            <a:r>
              <a:rPr lang="de-AT" sz="1250" spc="160" dirty="0">
                <a:solidFill>
                  <a:srgbClr val="36343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AT" sz="1250" dirty="0">
                <a:solidFill>
                  <a:srgbClr val="36343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HERZENSANGELEGENHEIT</a:t>
            </a:r>
            <a:endParaRPr lang="de-A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1EFA5BD2-7AC3-56E2-D544-A928306A0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740" y="144562"/>
            <a:ext cx="1404686" cy="603022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6D48F1A3-2AFA-31F8-09BE-6139CD367E67}"/>
              </a:ext>
            </a:extLst>
          </p:cNvPr>
          <p:cNvSpPr txBox="1"/>
          <p:nvPr/>
        </p:nvSpPr>
        <p:spPr>
          <a:xfrm>
            <a:off x="-225474" y="6157601"/>
            <a:ext cx="4093428" cy="642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46380" marR="0" lvl="0" indent="0" algn="l" defTabSz="914400" rtl="0" eaLnBrk="1" fontAlgn="auto" latinLnBrk="0" hangingPunct="1">
              <a:lnSpc>
                <a:spcPct val="90000"/>
              </a:lnSpc>
              <a:spcBef>
                <a:spcPts val="8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90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Eine</a:t>
            </a:r>
            <a:r>
              <a:rPr kumimoji="0" lang="de-AT" sz="900" b="0" i="0" u="none" strike="noStrike" kern="1200" cap="none" spc="1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i="0" u="none" strike="noStrike" kern="1200" cap="none" spc="-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</a:t>
            </a:r>
            <a:r>
              <a:rPr kumimoji="0" lang="de-AT" sz="90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tudie</a:t>
            </a:r>
            <a:r>
              <a:rPr kumimoji="0" lang="de-AT" sz="900" i="0" u="none" strike="noStrike" kern="1200" cap="none" spc="-2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der Universit</a:t>
            </a:r>
            <a:r>
              <a:rPr kumimoji="0" lang="de-AT" sz="900" i="0" u="none" strike="noStrike" kern="1200" cap="none" spc="-1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ä</a:t>
            </a:r>
            <a:r>
              <a:rPr kumimoji="0" lang="de-AT" sz="90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tsklinik</a:t>
            </a:r>
            <a:r>
              <a:rPr kumimoji="0" lang="de-AT" sz="900" i="0" u="none" strike="noStrike" kern="1200" cap="none" spc="4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für</a:t>
            </a:r>
            <a:r>
              <a:rPr kumimoji="0" lang="de-AT" sz="900" i="0" u="none" strike="noStrike" kern="1200" cap="none" spc="6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Kinde</a:t>
            </a:r>
            <a:r>
              <a:rPr kumimoji="0" lang="de-AT" sz="900" i="0" u="none" strike="noStrike" kern="1200" cap="none" spc="-2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- und</a:t>
            </a:r>
            <a:r>
              <a:rPr kumimoji="0" lang="de-AT" sz="900" i="0" u="none" strike="noStrike" kern="1200" cap="none" spc="-1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Jugendheil</a:t>
            </a:r>
            <a:r>
              <a:rPr kumimoji="0" lang="de-AT" sz="900" i="0" u="none" strike="noStrike" kern="1200" cap="none" spc="-1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k</a:t>
            </a:r>
            <a:r>
              <a:rPr kumimoji="0" lang="de-AT" sz="90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unde</a:t>
            </a:r>
            <a:endParaRPr kumimoji="0" lang="de-AT" sz="9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246380" marR="0" lvl="0" indent="0" algn="l" defTabSz="914400" rtl="0" eaLnBrk="1" fontAlgn="auto" latinLnBrk="0" hangingPunct="1">
              <a:lnSpc>
                <a:spcPct val="90000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Medizinische</a:t>
            </a:r>
            <a:r>
              <a:rPr kumimoji="0" lang="de-AT" sz="900" b="0" i="0" u="none" strike="noStrike" kern="1200" cap="none" spc="2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Universit</a:t>
            </a:r>
            <a:r>
              <a:rPr kumimoji="0" lang="de-AT" sz="900" b="0" i="0" u="none" strike="noStrike" kern="1200" cap="none" spc="-1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ä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</a:t>
            </a:r>
            <a:r>
              <a:rPr kumimoji="0" lang="de-AT" sz="900" b="0" i="0" u="none" strike="noStrike" kern="1200" cap="none" spc="-5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Wien</a:t>
            </a:r>
            <a:endParaRPr kumimoji="0" lang="de-AT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246380" marR="0" lvl="0" indent="0" algn="l" defTabSz="914400" rtl="0" eaLnBrk="1" fontAlgn="auto" latinLnBrk="0" hangingPunct="1">
              <a:lnSpc>
                <a:spcPct val="90000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900" b="0" i="0" u="none" strike="noStrike" kern="1200" cap="none" spc="-4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</a:t>
            </a:r>
            <a:r>
              <a:rPr kumimoji="0" lang="de-AT" sz="900" b="0" i="0" u="none" strike="noStrike" kern="1200" cap="none" spc="-1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ojektleitung:</a:t>
            </a:r>
            <a:r>
              <a:rPr kumimoji="0" lang="de-AT" sz="900" b="0" i="0" u="none" strike="noStrike" kern="1200" cap="none" spc="-2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Uni</a:t>
            </a:r>
            <a:r>
              <a:rPr kumimoji="0" lang="de-AT" sz="9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v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 </a:t>
            </a:r>
            <a:r>
              <a:rPr kumimoji="0" lang="de-AT" sz="9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</a:t>
            </a:r>
            <a:r>
              <a:rPr kumimoji="0" lang="de-AT" sz="900" b="0" i="0" u="none" strike="noStrike" kern="1200" cap="none" spc="-1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of.</a:t>
            </a:r>
            <a:r>
              <a:rPr kumimoji="0" lang="de-AT" sz="900" b="0" i="0" u="none" strike="noStrike" kern="1200" cap="none" spc="8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D</a:t>
            </a:r>
            <a:r>
              <a:rPr kumimoji="0" lang="de-AT" sz="9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</a:t>
            </a:r>
            <a:r>
              <a:rPr kumimoji="0" lang="de-AT" sz="900" b="0" i="0" u="none" strike="noStrike" kern="1200" cap="none" spc="3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Susanne</a:t>
            </a:r>
            <a:r>
              <a:rPr kumimoji="0" lang="de-AT" sz="900" b="0" i="0" u="none" strike="noStrike" kern="1200" cap="none" spc="3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G</a:t>
            </a:r>
            <a:r>
              <a:rPr kumimoji="0" lang="de-AT" sz="900" b="0" i="0" u="none" strike="noStrike" kern="1200" cap="none" spc="-1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ebe</a:t>
            </a:r>
            <a:r>
              <a:rPr kumimoji="0" lang="de-AT" sz="900" b="0" i="0" u="none" strike="noStrike" kern="1200" cap="none" spc="-2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-Pl</a:t>
            </a:r>
            <a:r>
              <a:rPr kumimoji="0" lang="de-AT" sz="900" b="0" i="0" u="none" strike="noStrike" kern="1200" cap="none" spc="-1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tze</a:t>
            </a:r>
            <a:r>
              <a:rPr kumimoji="0" lang="de-AT" sz="900" b="0" i="0" u="none" strike="noStrike" kern="1200" cap="none" spc="-4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,</a:t>
            </a:r>
            <a:r>
              <a:rPr kumimoji="0" lang="de-AT" sz="900" b="0" i="0" u="none" strike="noStrike" kern="1200" cap="none" spc="-7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MBA</a:t>
            </a:r>
            <a:endParaRPr kumimoji="0" lang="de-AT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246380" marR="0" lvl="0" indent="0" algn="l" defTabSz="914400" rtl="0" eaLnBrk="1" fontAlgn="auto" latinLnBrk="0" hangingPunct="1">
              <a:lnSpc>
                <a:spcPct val="90000"/>
              </a:lnSpc>
              <a:spcBef>
                <a:spcPts val="22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900" b="0" i="0" u="none" strike="noStrike" kern="1200" cap="none" spc="-4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</a:t>
            </a:r>
            <a:r>
              <a:rPr kumimoji="0" lang="de-DE" sz="900" b="0" i="0" u="none" strike="noStrike" kern="1200" cap="none" spc="-1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ojektmanagerin:</a:t>
            </a:r>
            <a:r>
              <a:rPr kumimoji="0" lang="de-DE" sz="900" b="0" i="0" u="none" strike="noStrike" kern="1200" cap="none" spc="3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nl-NL" sz="900" b="0" i="0" u="none" strike="noStrike" kern="1200" cap="none" spc="3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Ap.Prof. PD. Mag. DDr. 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Al</a:t>
            </a:r>
            <a:r>
              <a:rPr kumimoji="0" lang="de-DE" sz="900" b="0" i="0" u="none" strike="noStrike" kern="1200" cap="none" spc="-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e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xand</a:t>
            </a:r>
            <a:r>
              <a:rPr kumimoji="0" lang="de-DE" sz="900" b="0" i="0" u="none" strike="noStrike" kern="1200" cap="none" spc="-1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</a:t>
            </a:r>
            <a:r>
              <a:rPr kumimoji="0" lang="de-DE" sz="900" b="0" i="0" u="none" strike="noStrike" kern="1200" cap="none" spc="-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Thajer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,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MSc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 MBA</a:t>
            </a:r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0072CE8C-F8EC-4CF7-A317-7D14D40C9E1B}"/>
              </a:ext>
            </a:extLst>
          </p:cNvPr>
          <p:cNvSpPr/>
          <p:nvPr/>
        </p:nvSpPr>
        <p:spPr>
          <a:xfrm>
            <a:off x="339772" y="1800835"/>
            <a:ext cx="7919311" cy="2730137"/>
          </a:xfrm>
          <a:prstGeom prst="roundRect">
            <a:avLst/>
          </a:prstGeom>
          <a:solidFill>
            <a:srgbClr val="B2D1E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2760" marR="551815" lvl="0" indent="-285750" algn="l" defTabSz="914400" rtl="0" eaLnBrk="1" fontAlgn="auto" latinLnBrk="0" hangingPunct="1">
              <a:lnSpc>
                <a:spcPct val="111000"/>
              </a:lnSpc>
              <a:spcBef>
                <a:spcPts val="8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Wussten Sie, dass der Grundstein für </a:t>
            </a: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Herzinfarkte und </a:t>
            </a:r>
          </a:p>
          <a:p>
            <a:pPr marL="538163" marR="551815" lvl="0" algn="l" defTabSz="914400" rtl="0" eaLnBrk="1" fontAlgn="auto" latinLnBrk="0" hangingPunct="1">
              <a:lnSpc>
                <a:spcPct val="111000"/>
              </a:lnSpc>
              <a:spcBef>
                <a:spcPts val="8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Schlaganfälle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b</a:t>
            </a:r>
            <a:r>
              <a:rPr kumimoji="0" lang="de-AT" sz="140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ereits</a:t>
            </a:r>
            <a:r>
              <a:rPr kumimoji="0" lang="de-AT" sz="140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in jungen Jahren gelegt wird?</a:t>
            </a:r>
            <a:endParaRPr kumimoji="0" lang="de-AT" sz="1400" b="0" i="0" u="none" strike="noStrike" kern="1200" cap="none" spc="-4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378460" marR="552450" lvl="0" indent="-1714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de-AT" sz="1100" b="0" i="0" u="none" strike="noStrike" kern="1200" cap="none" spc="-40" normalizeH="0" baseline="0" noProof="0" dirty="0">
              <a:ln>
                <a:noFill/>
              </a:ln>
              <a:solidFill>
                <a:srgbClr val="363435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492760" marR="552450" lvl="0" indent="-2857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Erhöhtes Cholesterin 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(= Blutfett) kann vererbt sein und </a:t>
            </a:r>
          </a:p>
          <a:p>
            <a:pPr marL="538163" marR="552450" lvl="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d</a:t>
            </a:r>
            <a:r>
              <a:rPr kumimoji="0" lang="de-AT" sz="140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ie Blutgefäße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bereits bei Kindern schädigen.</a:t>
            </a:r>
          </a:p>
          <a:p>
            <a:pPr marL="378460" marR="552450" lvl="0" indent="-1714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de-AT" sz="1100" b="0" i="0" u="none" strike="noStrike" kern="1200" cap="none" spc="-40" normalizeH="0" baseline="0" noProof="0" dirty="0">
              <a:ln>
                <a:noFill/>
              </a:ln>
              <a:solidFill>
                <a:srgbClr val="363435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492760" marR="552450" lvl="0" indent="-2857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Diese </a:t>
            </a: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Schädigungen der Blutgefäße 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können </a:t>
            </a: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verhindert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werden, wenn schon im Kindesalter </a:t>
            </a:r>
          </a:p>
          <a:p>
            <a:pPr marL="538163" marR="552450" lvl="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zu hohes Cholesterin (= LDL-C: „schlechtes“ Cholesterin) </a:t>
            </a:r>
            <a:r>
              <a:rPr kumimoji="0" lang="de-AT" sz="140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entdeckt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und behandelt 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wird.</a:t>
            </a:r>
          </a:p>
          <a:p>
            <a:pPr marL="492760" marR="552450" lvl="0" indent="-2857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de-AT" sz="1100" spc="-40" dirty="0">
              <a:solidFill>
                <a:srgbClr val="36343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92760" marR="552450" lvl="0" indent="-2857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de-AT" sz="14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Familiäre Hypercholesterinämie 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(FH) = vererbte Fettstoffwechselstörung stellt einen  Risikofaktor für frühe Herz-Kreislauf-Erkrankungen dar (Häufigkeit: 1 pro 200-500 Menschen).</a:t>
            </a:r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34B77196-0A9D-6A8A-0B88-D808516D7E0D}"/>
              </a:ext>
            </a:extLst>
          </p:cNvPr>
          <p:cNvSpPr/>
          <p:nvPr/>
        </p:nvSpPr>
        <p:spPr>
          <a:xfrm>
            <a:off x="697269" y="4678093"/>
            <a:ext cx="4853607" cy="1236199"/>
          </a:xfrm>
          <a:prstGeom prst="roundRect">
            <a:avLst/>
          </a:prstGeom>
          <a:solidFill>
            <a:srgbClr val="FFBDBD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FA0A7EBC-E58F-CFEC-0EE0-DBCA4DAA3947}"/>
              </a:ext>
            </a:extLst>
          </p:cNvPr>
          <p:cNvSpPr/>
          <p:nvPr/>
        </p:nvSpPr>
        <p:spPr>
          <a:xfrm>
            <a:off x="4232032" y="5287106"/>
            <a:ext cx="2051538" cy="1423409"/>
          </a:xfrm>
          <a:prstGeom prst="roundRect">
            <a:avLst/>
          </a:prstGeom>
          <a:solidFill>
            <a:srgbClr val="B2D1E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16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Weitere Infos unter: 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8B72C9C-41A6-5732-DE16-AB32BC95ACCF}"/>
              </a:ext>
            </a:extLst>
          </p:cNvPr>
          <p:cNvGrpSpPr/>
          <p:nvPr/>
        </p:nvGrpSpPr>
        <p:grpSpPr>
          <a:xfrm>
            <a:off x="6828692" y="4683368"/>
            <a:ext cx="1863968" cy="1834661"/>
            <a:chOff x="1350655" y="2851571"/>
            <a:chExt cx="2402032" cy="2798307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E22C13B5-DCE0-5C76-48C7-7FDDF3CD53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0655" y="2851571"/>
              <a:ext cx="2402032" cy="2798307"/>
            </a:xfrm>
            <a:prstGeom prst="rect">
              <a:avLst/>
            </a:prstGeom>
          </p:spPr>
        </p:pic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EAC68830-CDED-E6B4-78CB-F46C9042B643}"/>
                </a:ext>
              </a:extLst>
            </p:cNvPr>
            <p:cNvSpPr txBox="1"/>
            <p:nvPr/>
          </p:nvSpPr>
          <p:spPr>
            <a:xfrm>
              <a:off x="2296696" y="2926576"/>
              <a:ext cx="453919" cy="8493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AT" sz="3600" dirty="0">
                  <a:solidFill>
                    <a:srgbClr val="999C95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?</a:t>
              </a:r>
              <a:endParaRPr lang="de-AT" sz="1050" dirty="0"/>
            </a:p>
          </p:txBody>
        </p:sp>
      </p:grpSp>
      <p:sp>
        <p:nvSpPr>
          <p:cNvPr id="29" name="Textfeld 28">
            <a:extLst>
              <a:ext uri="{FF2B5EF4-FFF2-40B4-BE49-F238E27FC236}">
                <a16:creationId xmlns:a16="http://schemas.microsoft.com/office/drawing/2014/main" id="{76BFCA17-C3AD-2C08-884A-F8A38668B208}"/>
              </a:ext>
            </a:extLst>
          </p:cNvPr>
          <p:cNvSpPr txBox="1"/>
          <p:nvPr/>
        </p:nvSpPr>
        <p:spPr>
          <a:xfrm>
            <a:off x="873117" y="4642287"/>
            <a:ext cx="5127355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AT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Warum teilnehmen am FH Screening Österreich?</a:t>
            </a:r>
            <a:endParaRPr lang="de-AT" sz="1400" u="sng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de-AT" sz="1400" b="1" spc="-40" dirty="0">
                <a:latin typeface="Times New Roman" panose="02020603050405020304" pitchFamily="18" charset="0"/>
              </a:rPr>
              <a:t>Erkennen und das Risiko senken</a:t>
            </a:r>
            <a:r>
              <a:rPr lang="de-AT" sz="1400" spc="-40" dirty="0">
                <a:latin typeface="Times New Roman" panose="02020603050405020304" pitchFamily="18" charset="0"/>
              </a:rPr>
              <a:t> durch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AT" sz="1400" spc="-40" dirty="0">
                <a:latin typeface="Times New Roman" panose="02020603050405020304" pitchFamily="18" charset="0"/>
              </a:rPr>
              <a:t>frühe Diagnose und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AT" sz="1400" spc="-40" dirty="0">
                <a:latin typeface="Times New Roman" panose="02020603050405020304" pitchFamily="18" charset="0"/>
              </a:rPr>
              <a:t>rechtzeitige Therapie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C841FE0C-308E-04D8-1205-4875EE12ECA1}"/>
              </a:ext>
            </a:extLst>
          </p:cNvPr>
          <p:cNvSpPr/>
          <p:nvPr/>
        </p:nvSpPr>
        <p:spPr>
          <a:xfrm>
            <a:off x="5474922" y="1971854"/>
            <a:ext cx="3340047" cy="1025770"/>
          </a:xfrm>
          <a:prstGeom prst="roundRect">
            <a:avLst/>
          </a:prstGeom>
          <a:solidFill>
            <a:srgbClr val="FFBDBD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37D09A3-666E-844B-D116-7A5B7A51A232}"/>
              </a:ext>
            </a:extLst>
          </p:cNvPr>
          <p:cNvSpPr txBox="1"/>
          <p:nvPr/>
        </p:nvSpPr>
        <p:spPr>
          <a:xfrm>
            <a:off x="5363971" y="2079820"/>
            <a:ext cx="3929242" cy="8098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7010" marR="551815" lvl="0" algn="l" defTabSz="914400" rtl="0" eaLnBrk="1" fontAlgn="auto" latinLnBrk="0" hangingPunct="1">
              <a:lnSpc>
                <a:spcPct val="111000"/>
              </a:lnSpc>
              <a:spcBef>
                <a:spcPts val="8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Sind in Ihrer </a:t>
            </a: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Familie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erhöhte Blutfette 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bekannt bzw. werden blutfettsenkende </a:t>
            </a: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Medikamente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(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zB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Statine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) eingenommen?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D03DDBD-46DE-BB78-3E2A-305B3D89D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E2A884-F197-7F0D-3444-BA11116C2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A76E138-207E-ABCF-E183-F1F73BEFE2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115" t="21955" r="10193" b="14552"/>
          <a:stretch/>
        </p:blipFill>
        <p:spPr>
          <a:xfrm>
            <a:off x="111370" y="117233"/>
            <a:ext cx="2784230" cy="694829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6C8FA690-80A9-4F4B-8E4F-86EDDA4B385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012" y="5647728"/>
            <a:ext cx="1039025" cy="103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365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183</Words>
  <Application>Microsoft Office PowerPoint</Application>
  <PresentationFormat>Bildschirmpräsentation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Tahoma</vt:lpstr>
      <vt:lpstr>Times New Roman</vt:lpstr>
      <vt:lpstr>Wingdings</vt:lpstr>
      <vt:lpstr>Office</vt:lpstr>
      <vt:lpstr>Einladung zum Screening auf krankhaft erhöhtes Cholesterin bei Kindern „FAMILIÄRE HYPERCHOLESTERINÄMIE (FH)“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Screening auf familiäre Hypercholesterinämie  (= erhöhte Blutfette) bei Kindern</dc:title>
  <dc:creator>Thajer Alex</dc:creator>
  <cp:lastModifiedBy>Greber-Platzer Susanne</cp:lastModifiedBy>
  <cp:revision>19</cp:revision>
  <dcterms:created xsi:type="dcterms:W3CDTF">2022-12-19T07:56:46Z</dcterms:created>
  <dcterms:modified xsi:type="dcterms:W3CDTF">2023-03-06T06:49:49Z</dcterms:modified>
</cp:coreProperties>
</file>