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3" r:id="rId3"/>
    <p:sldId id="263" r:id="rId4"/>
    <p:sldId id="271" r:id="rId5"/>
    <p:sldId id="272" r:id="rId6"/>
    <p:sldId id="274" r:id="rId7"/>
    <p:sldId id="27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AB0D3-893B-46BB-A18E-A58A10FB7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8C2C29-2F91-4D22-A214-96C6358A57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056973-2749-442D-BED4-2A9CE9A58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58A87A-C204-4F28-AF80-2F0F2F750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4A8273-ADF3-40FE-8CA3-F3CC27BFB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230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A2515-B5C9-44E2-9F32-E47A93C9F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25383D-67DA-4889-A676-6BA700A4F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04FCD5-7214-40BA-B08C-DCCB5343D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28B46C-A6C9-43EE-BE49-0F7C60B34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666E41-A2E5-401D-8D94-0E5D7EDD8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2734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F71B970-53A0-48F5-BAF9-A6585C0371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570F67-484A-4681-98F7-9087C2C31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B96582-1B3F-47B4-9C67-37B71EDC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6F1712-A1FD-41BD-83B4-34E0638C6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68D4D7-F954-473C-A2A9-08D2DA29A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715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A7724C-F634-4780-8055-D159C12D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32F593-55F9-4FF8-AF27-9DD782706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6A5756-8D39-49E7-8B66-D4001D2D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5CD571-6FD8-4C91-8AE2-F3CC80490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D27DF5-47B6-42CC-A661-8882D2EC4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813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FDD00-532D-4027-B3BB-8605C96CE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F5B8B2-C48F-452D-81C2-12DCA339B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88C1E4-3397-4BF9-A263-98E1C5773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953190-3E29-4C8B-AD43-4CC7A7633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E9077A-A719-49C9-877F-DEAFF3E7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341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D3A8A1-656E-4D7D-B69D-0E12DF50B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C527A-A741-4E5A-9095-5625D97E5F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2FBB66-4189-4476-9DC8-F65EF3C41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5C9B17-1330-4DE8-BA41-EDA8EEC8F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DEEC257-FDC8-4366-8523-01B783A81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E04C2E-46D8-4F92-BAB2-4B19304E7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325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C29EAD-752C-4556-A987-714ED71F0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943405-186A-4DCD-9EE8-6D7BCBFB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A724E01-3C07-4DFD-9454-F155590B5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AC55E34-6EAA-4038-AC47-D580B8444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ADCFE50-BEC1-480A-AFFB-7937C9AE5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9D47752-8ED7-47E1-816B-ED6939D27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9504350-A57B-4D50-8C4C-BD942F0BB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7C6D21A-A072-4B79-8DBF-5181D6250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37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93597A-3824-46CB-97E8-05CF62C1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DB7A546-7C52-4390-BD8E-F908C2009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F30D1D4-78A5-42C6-922A-B65B3D94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C5E0B96-C444-4630-9CA3-D47CCD5E0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66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6234BDA-23CB-4498-88B4-6F115B5A4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04DFD0-1426-4162-BFE6-23CBE68C7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107153-532E-457F-8B65-8438BE23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814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90B4D2-C17B-41A0-889E-B232CFE4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2416E1-BF8A-4F52-A4BA-8012003F6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DC61607-8DC0-4CB3-9426-5C887F1E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FC149F-CE2D-4A50-ACA1-F67ED90F5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13DFE4-78E7-4BD2-9B9A-70FC7A8F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1F344D-021B-4AC0-AD22-224E006A7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846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5568D-8FBA-466A-AEA9-2211FAA77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EFC0F77-A3D8-42D8-AF93-EA76A3DE2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3ACB95-F173-4C5C-A3A4-19BE9329E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F95672-1C79-4D82-967D-CAAF80B8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6EAAFD1-D200-4FD0-BE65-E894F99A5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9CBA45-D084-48F4-97CD-5338AD2BB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589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FEF61F6-D8A9-421F-BB7A-863782849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50EF41-7E45-4300-8ADC-2F155AC0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4CBB8F-0632-45D0-8DD8-4E60232E1B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489C1-1133-4A4A-B842-63F1597A46D7}" type="datetimeFigureOut">
              <a:rPr lang="de-AT" smtClean="0"/>
              <a:t>31.05.2020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87D5CD-E412-4F8C-8942-2A53B76658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1E33A0-8166-4E69-A5D4-B99FA37EA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1DFCF-125C-4BB6-8B5B-874FEA77B0C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020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openxmlformats.org/officeDocument/2006/relationships/audio" Target="../media/media1.m4a"/><Relationship Id="rId7" Type="http://schemas.openxmlformats.org/officeDocument/2006/relationships/image" Target="../media/image3.jpg"/><Relationship Id="rId12" Type="http://schemas.openxmlformats.org/officeDocument/2006/relationships/image" Target="../media/image8.pn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2.tiff"/><Relationship Id="rId11" Type="http://schemas.openxmlformats.org/officeDocument/2006/relationships/image" Target="../media/image7.tiff"/><Relationship Id="rId5" Type="http://schemas.openxmlformats.org/officeDocument/2006/relationships/image" Target="../media/image1.png"/><Relationship Id="rId10" Type="http://schemas.openxmlformats.org/officeDocument/2006/relationships/image" Target="../media/image6.tiff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2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audio" Target="../media/media3.m4a"/><Relationship Id="rId7" Type="http://schemas.openxmlformats.org/officeDocument/2006/relationships/image" Target="../media/image11.jpg"/><Relationship Id="rId2" Type="http://schemas.microsoft.com/office/2007/relationships/media" Target="../media/media3.m4a"/><Relationship Id="rId1" Type="http://schemas.openxmlformats.org/officeDocument/2006/relationships/tags" Target="../tags/tag3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lifeblog79.blogspot.com/2012/02/winter-season.html" TargetMode="External"/><Relationship Id="rId3" Type="http://schemas.openxmlformats.org/officeDocument/2006/relationships/audio" Target="../media/media4.m4a"/><Relationship Id="rId7" Type="http://schemas.openxmlformats.org/officeDocument/2006/relationships/image" Target="../media/image14.jpg"/><Relationship Id="rId2" Type="http://schemas.microsoft.com/office/2007/relationships/media" Target="../media/media4.m4a"/><Relationship Id="rId1" Type="http://schemas.openxmlformats.org/officeDocument/2006/relationships/tags" Target="../tags/tag4.xml"/><Relationship Id="rId6" Type="http://schemas.openxmlformats.org/officeDocument/2006/relationships/hyperlink" Target="https://twitter.com/regenhh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13.jpeg"/><Relationship Id="rId10" Type="http://schemas.openxmlformats.org/officeDocument/2006/relationships/hyperlink" Target="https://www.fruchtportal.de/artikel/spanien-hagel-schadigt-11000-ha-zitrusfruchte-und-persimonen-in-valencia-schwer/034401" TargetMode="Externa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m4a"/><Relationship Id="rId2" Type="http://schemas.microsoft.com/office/2007/relationships/media" Target="../media/media5.m4a"/><Relationship Id="rId1" Type="http://schemas.openxmlformats.org/officeDocument/2006/relationships/tags" Target="../tags/tag5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resizer.devops.arabiaweather.com/resize?url=https://adminassets.devops.arabiaweather.com/sites/default/files/field/image/8e1006088afb94180ac70632c6a84116.jpg&amp;size=850x0&amp;force_jpg=1" TargetMode="External"/><Relationship Id="rId3" Type="http://schemas.openxmlformats.org/officeDocument/2006/relationships/audio" Target="../media/media7.m4a"/><Relationship Id="rId7" Type="http://schemas.openxmlformats.org/officeDocument/2006/relationships/hyperlink" Target="https://www.swr.de/wissen/1000-antworten/umwelt-und-natur/1557993217716,wolke-100~_v-16x9@2dXL_-77ed5d09bafd4e3cf6a5a0264e5e16ea35f14925.jpg" TargetMode="External"/><Relationship Id="rId2" Type="http://schemas.microsoft.com/office/2007/relationships/media" Target="../media/media7.m4a"/><Relationship Id="rId1" Type="http://schemas.openxmlformats.org/officeDocument/2006/relationships/tags" Target="../tags/tag6.xml"/><Relationship Id="rId6" Type="http://schemas.openxmlformats.org/officeDocument/2006/relationships/hyperlink" Target="https://upload.wikimedia.org/wikipedia/commons/c/ce/A_Foggy_Day_in_As-Samu.jpg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live.staticflickr.com/1519/24950468134_9ab71bc628_b.jpg" TargetMode="External"/><Relationship Id="rId10" Type="http://schemas.openxmlformats.org/officeDocument/2006/relationships/hyperlink" Target="http://1.bp.blogspot.com/-zZxlyaHjcIc/T0tQnLl7S4I/AAAAAAAABW8/pGV66miMW38/s1600/winter+season+(9).jpg" TargetMode="External"/><Relationship Id="rId4" Type="http://schemas.openxmlformats.org/officeDocument/2006/relationships/slideLayout" Target="../slideLayouts/slideLayout2.xml"/><Relationship Id="rId9" Type="http://schemas.openxmlformats.org/officeDocument/2006/relationships/hyperlink" Target="https://pbs.twimg.com/profile_images/378800000235783056/da87db2689ec0b650d5c0bccf7991da4_400x400.jpe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0B9AAE8-F0A9-49EC-B4D9-F02898195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71755"/>
            <a:ext cx="12192000" cy="13046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7072" y="895826"/>
            <a:ext cx="10277856" cy="2387600"/>
          </a:xfrm>
        </p:spPr>
        <p:txBody>
          <a:bodyPr>
            <a:normAutofit/>
          </a:bodyPr>
          <a:lstStyle/>
          <a:p>
            <a:br>
              <a:rPr lang="en-GB" sz="2400" b="1" dirty="0">
                <a:latin typeface="Avenir Roman" panose="02000503020000020003" pitchFamily="2" charset="0"/>
              </a:rPr>
            </a:br>
            <a:endParaRPr lang="en-GB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B74FA2-5B17-544A-B4C7-32723F29BD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223" y="248920"/>
            <a:ext cx="3519932" cy="1293813"/>
          </a:xfrm>
          <a:prstGeom prst="rect">
            <a:avLst/>
          </a:prstGeom>
        </p:spPr>
      </p:pic>
      <p:pic>
        <p:nvPicPr>
          <p:cNvPr id="8" name="Grafik 12">
            <a:extLst>
              <a:ext uri="{FF2B5EF4-FFF2-40B4-BE49-F238E27FC236}">
                <a16:creationId xmlns:a16="http://schemas.microsoft.com/office/drawing/2014/main" id="{0486DA26-968E-1B4A-A263-E2F1445EBC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590" y="5150904"/>
            <a:ext cx="2686050" cy="14146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3F052-D7D7-4B40-86E9-23E8FDDB44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3896" y="5150910"/>
            <a:ext cx="1282483" cy="1282483"/>
          </a:xfrm>
          <a:prstGeom prst="rect">
            <a:avLst/>
          </a:prstGeom>
        </p:spPr>
      </p:pic>
      <p:pic>
        <p:nvPicPr>
          <p:cNvPr id="9" name="Grafik 1">
            <a:extLst>
              <a:ext uri="{FF2B5EF4-FFF2-40B4-BE49-F238E27FC236}">
                <a16:creationId xmlns:a16="http://schemas.microsoft.com/office/drawing/2014/main" id="{6549C0F9-3829-F14D-90C1-A0E9F2E311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9021" y="4476238"/>
            <a:ext cx="3212503" cy="741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34AAB5-08DC-214F-9035-5B0E9B6A51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2329" y="5313038"/>
            <a:ext cx="3437367" cy="11148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E01700-2029-7840-8685-E8CBA37712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89366" y="5393244"/>
            <a:ext cx="2891814" cy="931164"/>
          </a:xfrm>
          <a:prstGeom prst="rect">
            <a:avLst/>
          </a:prstGeom>
        </p:spPr>
      </p:pic>
      <p:sp>
        <p:nvSpPr>
          <p:cNvPr id="13" name="Titel 2">
            <a:extLst>
              <a:ext uri="{FF2B5EF4-FFF2-40B4-BE49-F238E27FC236}">
                <a16:creationId xmlns:a16="http://schemas.microsoft.com/office/drawing/2014/main" id="{A4AC8E36-3208-40AE-AFEE-2BF183FADC12}"/>
              </a:ext>
            </a:extLst>
          </p:cNvPr>
          <p:cNvSpPr txBox="1">
            <a:spLocks/>
          </p:cNvSpPr>
          <p:nvPr/>
        </p:nvSpPr>
        <p:spPr>
          <a:xfrm>
            <a:off x="233578" y="1718392"/>
            <a:ext cx="11376024" cy="10356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Y" sz="2800" dirty="0"/>
              <a:t>رطوبة الهواء والتكاثف ( أشكال التكاثف)</a:t>
            </a:r>
          </a:p>
          <a:p>
            <a:r>
              <a:rPr lang="de-AT" sz="2800" b="1" dirty="0">
                <a:solidFill>
                  <a:srgbClr val="FF0000"/>
                </a:solidFill>
              </a:rPr>
              <a:t>Luftfeuchtigkeit und Kondensation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456359F-C905-4D47-8688-3805CFBF6179}"/>
              </a:ext>
            </a:extLst>
          </p:cNvPr>
          <p:cNvSpPr txBox="1"/>
          <p:nvPr/>
        </p:nvSpPr>
        <p:spPr>
          <a:xfrm>
            <a:off x="413785" y="4484055"/>
            <a:ext cx="374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Kooperationspartner*innen:</a:t>
            </a:r>
          </a:p>
        </p:txBody>
      </p:sp>
      <p:pic>
        <p:nvPicPr>
          <p:cNvPr id="18" name="Audio 17">
            <a:hlinkClick r:id="" action="ppaction://media"/>
            <a:extLst>
              <a:ext uri="{FF2B5EF4-FFF2-40B4-BE49-F238E27FC236}">
                <a16:creationId xmlns:a16="http://schemas.microsoft.com/office/drawing/2014/main" id="{F8B6ADB6-0BE3-46B0-96A9-AC65B290492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129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85"/>
    </mc:Choice>
    <mc:Fallback>
      <p:transition spd="slow" advTm="161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317DF-DBC5-43B5-87E7-CF92D68A9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Y" dirty="0"/>
              <a:t>تعريف التكاثف</a:t>
            </a:r>
            <a:br>
              <a:rPr lang="de-AT" dirty="0"/>
            </a:br>
            <a:r>
              <a:rPr lang="de-AT" b="1" dirty="0">
                <a:solidFill>
                  <a:srgbClr val="FF0000"/>
                </a:solidFill>
              </a:rPr>
              <a:t>Kondensation</a:t>
            </a:r>
          </a:p>
        </p:txBody>
      </p:sp>
      <p:sp>
        <p:nvSpPr>
          <p:cNvPr id="4" name="Träne 3">
            <a:extLst>
              <a:ext uri="{FF2B5EF4-FFF2-40B4-BE49-F238E27FC236}">
                <a16:creationId xmlns:a16="http://schemas.microsoft.com/office/drawing/2014/main" id="{665E7C87-FE5C-4895-B296-7A7B57C2C482}"/>
              </a:ext>
            </a:extLst>
          </p:cNvPr>
          <p:cNvSpPr/>
          <p:nvPr/>
        </p:nvSpPr>
        <p:spPr>
          <a:xfrm>
            <a:off x="1457739" y="2488265"/>
            <a:ext cx="9382539" cy="360773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3200" dirty="0"/>
              <a:t>هو تحول بخار الماء الى نقط مائية عند انخفاض درجة حرارة الهواء لأقل من درجة حرارة الندى</a:t>
            </a:r>
            <a:endParaRPr lang="de-AT" sz="3200" dirty="0"/>
          </a:p>
          <a:p>
            <a:pPr algn="ctr"/>
            <a:endParaRPr lang="de-AT" sz="3200" dirty="0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48543A88-1725-4B8A-B076-9AA722972CE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7698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137"/>
    </mc:Choice>
    <mc:Fallback>
      <p:transition spd="slow" advTm="23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21B079-EDA2-4754-969F-772761AA8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Y" sz="2400" dirty="0"/>
              <a:t>ما هي أشكال التكاثف التي تحدث في الطبيعة</a:t>
            </a:r>
            <a:br>
              <a:rPr lang="ar-SY" sz="2400" dirty="0"/>
            </a:br>
            <a:r>
              <a:rPr lang="de-AT" sz="2400" dirty="0"/>
              <a:t>In welcher Form kondensiert Wasserdampf in der Natur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605EDF1-B7A7-4058-8D64-AC6A4289ED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24" y="2850322"/>
            <a:ext cx="2836793" cy="378239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1C100F5-83F9-45E9-9D90-7D95D47E60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037" y="2850322"/>
            <a:ext cx="2835963" cy="378239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C3B1CD6-F8E6-49C3-A319-D4F20F0B14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986" y="2850322"/>
            <a:ext cx="2835963" cy="378239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38AFF5F-0D63-449B-A098-65CC5E0E27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935" y="2850323"/>
            <a:ext cx="2835962" cy="3782389"/>
          </a:xfrm>
          <a:prstGeom prst="rect">
            <a:avLst/>
          </a:prstGeom>
        </p:spPr>
      </p:pic>
      <p:sp>
        <p:nvSpPr>
          <p:cNvPr id="14" name="Wolke 13">
            <a:extLst>
              <a:ext uri="{FF2B5EF4-FFF2-40B4-BE49-F238E27FC236}">
                <a16:creationId xmlns:a16="http://schemas.microsoft.com/office/drawing/2014/main" id="{AF4B5F6C-61DC-44B3-B275-6FDF73BC258B}"/>
              </a:ext>
            </a:extLst>
          </p:cNvPr>
          <p:cNvSpPr/>
          <p:nvPr/>
        </p:nvSpPr>
        <p:spPr>
          <a:xfrm>
            <a:off x="1099930" y="1824315"/>
            <a:ext cx="1086679" cy="89238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الندى</a:t>
            </a:r>
            <a:endParaRPr lang="de-AT" dirty="0"/>
          </a:p>
          <a:p>
            <a:pPr algn="ctr"/>
            <a:r>
              <a:rPr lang="de-AT" sz="1050" dirty="0"/>
              <a:t>Tau</a:t>
            </a:r>
          </a:p>
        </p:txBody>
      </p:sp>
      <p:sp>
        <p:nvSpPr>
          <p:cNvPr id="15" name="Wolke 14">
            <a:extLst>
              <a:ext uri="{FF2B5EF4-FFF2-40B4-BE49-F238E27FC236}">
                <a16:creationId xmlns:a16="http://schemas.microsoft.com/office/drawing/2014/main" id="{7C55BB5E-4AB4-4A54-B21F-7C626EE7B5EE}"/>
              </a:ext>
            </a:extLst>
          </p:cNvPr>
          <p:cNvSpPr/>
          <p:nvPr/>
        </p:nvSpPr>
        <p:spPr>
          <a:xfrm>
            <a:off x="3949147" y="1824315"/>
            <a:ext cx="1192696" cy="8878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الضباب</a:t>
            </a:r>
            <a:endParaRPr lang="de-AT" dirty="0"/>
          </a:p>
          <a:p>
            <a:pPr algn="ctr"/>
            <a:r>
              <a:rPr lang="de-AT" dirty="0"/>
              <a:t>Nebel</a:t>
            </a:r>
          </a:p>
        </p:txBody>
      </p:sp>
      <p:sp>
        <p:nvSpPr>
          <p:cNvPr id="16" name="Wolke 15">
            <a:extLst>
              <a:ext uri="{FF2B5EF4-FFF2-40B4-BE49-F238E27FC236}">
                <a16:creationId xmlns:a16="http://schemas.microsoft.com/office/drawing/2014/main" id="{2159F87E-56F5-4F7A-BE4F-6FFBEF411D1F}"/>
              </a:ext>
            </a:extLst>
          </p:cNvPr>
          <p:cNvSpPr/>
          <p:nvPr/>
        </p:nvSpPr>
        <p:spPr>
          <a:xfrm>
            <a:off x="7050159" y="1824315"/>
            <a:ext cx="1192696" cy="8878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السحب</a:t>
            </a:r>
            <a:r>
              <a:rPr lang="de-AT" dirty="0"/>
              <a:t>Wolken</a:t>
            </a:r>
          </a:p>
        </p:txBody>
      </p:sp>
      <p:sp>
        <p:nvSpPr>
          <p:cNvPr id="17" name="Wolke 16">
            <a:extLst>
              <a:ext uri="{FF2B5EF4-FFF2-40B4-BE49-F238E27FC236}">
                <a16:creationId xmlns:a16="http://schemas.microsoft.com/office/drawing/2014/main" id="{6B2E8B4B-4527-47F3-9C91-7C4E9DE6A961}"/>
              </a:ext>
            </a:extLst>
          </p:cNvPr>
          <p:cNvSpPr/>
          <p:nvPr/>
        </p:nvSpPr>
        <p:spPr>
          <a:xfrm>
            <a:off x="9806609" y="1824315"/>
            <a:ext cx="1285461" cy="8878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الصقيع</a:t>
            </a:r>
            <a:endParaRPr lang="de-AT" dirty="0"/>
          </a:p>
        </p:txBody>
      </p:sp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id="{A8FBF140-432E-40FF-B280-9869E1BD790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14057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196"/>
    </mc:Choice>
    <mc:Fallback>
      <p:transition spd="slow" advTm="631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EE1B9297-99EF-4AB3-A6D0-79B74FAD0A3A}"/>
              </a:ext>
            </a:extLst>
          </p:cNvPr>
          <p:cNvSpPr/>
          <p:nvPr/>
        </p:nvSpPr>
        <p:spPr>
          <a:xfrm>
            <a:off x="5526155" y="2083903"/>
            <a:ext cx="309087" cy="7711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Pfeil: nach unten 4">
            <a:extLst>
              <a:ext uri="{FF2B5EF4-FFF2-40B4-BE49-F238E27FC236}">
                <a16:creationId xmlns:a16="http://schemas.microsoft.com/office/drawing/2014/main" id="{B905C3D3-2DA9-4698-80F8-499B66CC7C2E}"/>
              </a:ext>
            </a:extLst>
          </p:cNvPr>
          <p:cNvSpPr/>
          <p:nvPr/>
        </p:nvSpPr>
        <p:spPr>
          <a:xfrm rot="19150802" flipH="1">
            <a:off x="8223375" y="1414681"/>
            <a:ext cx="546058" cy="16163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Pfeil: nach unten 5">
            <a:extLst>
              <a:ext uri="{FF2B5EF4-FFF2-40B4-BE49-F238E27FC236}">
                <a16:creationId xmlns:a16="http://schemas.microsoft.com/office/drawing/2014/main" id="{85AF93A9-EC1E-47A2-B7EF-6E3D03B0DCC7}"/>
              </a:ext>
            </a:extLst>
          </p:cNvPr>
          <p:cNvSpPr/>
          <p:nvPr/>
        </p:nvSpPr>
        <p:spPr>
          <a:xfrm rot="2824058">
            <a:off x="2546221" y="1347193"/>
            <a:ext cx="542738" cy="17830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70C5251-0571-4FA8-BEDC-83742623C7EE}"/>
              </a:ext>
            </a:extLst>
          </p:cNvPr>
          <p:cNvSpPr/>
          <p:nvPr/>
        </p:nvSpPr>
        <p:spPr>
          <a:xfrm>
            <a:off x="9717136" y="2488096"/>
            <a:ext cx="1255821" cy="1408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800" b="1" dirty="0">
                <a:solidFill>
                  <a:srgbClr val="FFFF00"/>
                </a:solidFill>
              </a:rPr>
              <a:t>المطر</a:t>
            </a:r>
            <a:endParaRPr lang="de-AT" sz="2800" b="1" dirty="0">
              <a:solidFill>
                <a:srgbClr val="FFFF00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9B63400-7AE6-4522-921F-FDBD535908A0}"/>
              </a:ext>
            </a:extLst>
          </p:cNvPr>
          <p:cNvSpPr/>
          <p:nvPr/>
        </p:nvSpPr>
        <p:spPr>
          <a:xfrm>
            <a:off x="4981159" y="2887613"/>
            <a:ext cx="1368287" cy="771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800" b="1" dirty="0">
                <a:solidFill>
                  <a:srgbClr val="FFFF00"/>
                </a:solidFill>
              </a:rPr>
              <a:t>الثلج</a:t>
            </a:r>
            <a:endParaRPr lang="de-AT" sz="2800" b="1" dirty="0">
              <a:solidFill>
                <a:srgbClr val="FFFF00"/>
              </a:solidFill>
            </a:endParaRPr>
          </a:p>
        </p:txBody>
      </p:sp>
      <p:sp>
        <p:nvSpPr>
          <p:cNvPr id="9" name="Stern: 5 Zacken 8">
            <a:extLst>
              <a:ext uri="{FF2B5EF4-FFF2-40B4-BE49-F238E27FC236}">
                <a16:creationId xmlns:a16="http://schemas.microsoft.com/office/drawing/2014/main" id="{630D0526-0BDB-43A7-9B05-14555BE62B48}"/>
              </a:ext>
            </a:extLst>
          </p:cNvPr>
          <p:cNvSpPr/>
          <p:nvPr/>
        </p:nvSpPr>
        <p:spPr>
          <a:xfrm>
            <a:off x="423556" y="2434244"/>
            <a:ext cx="2010867" cy="14080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800" b="1" dirty="0">
                <a:solidFill>
                  <a:srgbClr val="FFFF00"/>
                </a:solidFill>
              </a:rPr>
              <a:t>البرد</a:t>
            </a:r>
            <a:endParaRPr lang="de-AT" sz="2800" b="1" dirty="0">
              <a:solidFill>
                <a:srgbClr val="FFFF00"/>
              </a:solidFill>
            </a:endParaRPr>
          </a:p>
        </p:txBody>
      </p:sp>
      <p:sp>
        <p:nvSpPr>
          <p:cNvPr id="14" name="Wolke 13">
            <a:extLst>
              <a:ext uri="{FF2B5EF4-FFF2-40B4-BE49-F238E27FC236}">
                <a16:creationId xmlns:a16="http://schemas.microsoft.com/office/drawing/2014/main" id="{0C52D504-C7D2-4F00-AC32-179FC265E19C}"/>
              </a:ext>
            </a:extLst>
          </p:cNvPr>
          <p:cNvSpPr/>
          <p:nvPr/>
        </p:nvSpPr>
        <p:spPr>
          <a:xfrm>
            <a:off x="3617843" y="371061"/>
            <a:ext cx="4094922" cy="154599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أشكال الهطول</a:t>
            </a:r>
            <a:endParaRPr lang="de-AT" sz="28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E1EDA03-3826-4BBF-8F82-90827DE44B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224700" y="3964056"/>
            <a:ext cx="3967300" cy="2893944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7B4E4ED-F64D-475D-A540-7B5D46B272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869635" y="3964056"/>
            <a:ext cx="4272125" cy="287825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327849B3-4856-4F58-9D14-FCD5F06662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0" y="3964056"/>
            <a:ext cx="3617843" cy="2878254"/>
          </a:xfrm>
          <a:prstGeom prst="rect">
            <a:avLst/>
          </a:prstGeom>
        </p:spPr>
      </p:pic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id="{CE83F44C-03C2-4FAB-8E3A-C96E3B11415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6335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755"/>
    </mc:Choice>
    <mc:Fallback>
      <p:transition spd="slow" advTm="847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B3449E-81DB-4C88-A057-60917B429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Y" dirty="0"/>
              <a:t>كيف يحدث التكاثف</a:t>
            </a:r>
            <a:endParaRPr lang="de-AT" dirty="0"/>
          </a:p>
        </p:txBody>
      </p:sp>
      <p:sp>
        <p:nvSpPr>
          <p:cNvPr id="5" name="Smiley 4">
            <a:extLst>
              <a:ext uri="{FF2B5EF4-FFF2-40B4-BE49-F238E27FC236}">
                <a16:creationId xmlns:a16="http://schemas.microsoft.com/office/drawing/2014/main" id="{382F99A9-8C10-4FDA-8012-4F3CC6171608}"/>
              </a:ext>
            </a:extLst>
          </p:cNvPr>
          <p:cNvSpPr/>
          <p:nvPr/>
        </p:nvSpPr>
        <p:spPr>
          <a:xfrm>
            <a:off x="4373218" y="1574214"/>
            <a:ext cx="3684104" cy="218660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b="1" dirty="0">
                <a:solidFill>
                  <a:srgbClr val="FFFF00"/>
                </a:solidFill>
              </a:rPr>
              <a:t>يحدث التكاثف عند توفر شرطين هما </a:t>
            </a:r>
            <a:endParaRPr lang="de-AT" b="1" dirty="0">
              <a:solidFill>
                <a:srgbClr val="FFFF00"/>
              </a:solidFill>
            </a:endParaRPr>
          </a:p>
        </p:txBody>
      </p:sp>
      <p:sp>
        <p:nvSpPr>
          <p:cNvPr id="6" name="Stern: 6 Zacken 5">
            <a:extLst>
              <a:ext uri="{FF2B5EF4-FFF2-40B4-BE49-F238E27FC236}">
                <a16:creationId xmlns:a16="http://schemas.microsoft.com/office/drawing/2014/main" id="{32964040-018D-429A-B40B-8934A88145A5}"/>
              </a:ext>
            </a:extLst>
          </p:cNvPr>
          <p:cNvSpPr/>
          <p:nvPr/>
        </p:nvSpPr>
        <p:spPr>
          <a:xfrm>
            <a:off x="7620000" y="3644348"/>
            <a:ext cx="3273287" cy="321365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b="1" dirty="0">
                <a:solidFill>
                  <a:srgbClr val="FFFF00"/>
                </a:solidFill>
              </a:rPr>
              <a:t>وجود نوى تكاثف وهي غبار منتشر بالهواء أو أملاح</a:t>
            </a:r>
            <a:endParaRPr lang="de-AT" b="1" dirty="0">
              <a:solidFill>
                <a:srgbClr val="FFFF00"/>
              </a:solidFill>
            </a:endParaRPr>
          </a:p>
        </p:txBody>
      </p:sp>
      <p:sp>
        <p:nvSpPr>
          <p:cNvPr id="7" name="Stern: 6 Zacken 6">
            <a:extLst>
              <a:ext uri="{FF2B5EF4-FFF2-40B4-BE49-F238E27FC236}">
                <a16:creationId xmlns:a16="http://schemas.microsoft.com/office/drawing/2014/main" id="{F13FDC01-8E5C-4459-B6C3-0348EB1D86CA}"/>
              </a:ext>
            </a:extLst>
          </p:cNvPr>
          <p:cNvSpPr/>
          <p:nvPr/>
        </p:nvSpPr>
        <p:spPr>
          <a:xfrm>
            <a:off x="1605169" y="3644348"/>
            <a:ext cx="2966832" cy="3213651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b="1" dirty="0">
                <a:solidFill>
                  <a:srgbClr val="FFFF00"/>
                </a:solidFill>
              </a:rPr>
              <a:t>نسبة بخار الماء في الهواء أكبر من درجة الاشباع</a:t>
            </a:r>
            <a:endParaRPr lang="de-AT" b="1" dirty="0">
              <a:solidFill>
                <a:srgbClr val="FFFF00"/>
              </a:solidFill>
            </a:endParaRPr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46A7E251-2C73-4304-887E-67D878E6B134}"/>
              </a:ext>
            </a:extLst>
          </p:cNvPr>
          <p:cNvSpPr/>
          <p:nvPr/>
        </p:nvSpPr>
        <p:spPr>
          <a:xfrm>
            <a:off x="3888586" y="26659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6DDB5A8D-7F99-4E1B-91E1-93316FB83636}"/>
              </a:ext>
            </a:extLst>
          </p:cNvPr>
          <p:cNvSpPr/>
          <p:nvPr/>
        </p:nvSpPr>
        <p:spPr>
          <a:xfrm>
            <a:off x="8057322" y="26659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Träne 11">
            <a:extLst>
              <a:ext uri="{FF2B5EF4-FFF2-40B4-BE49-F238E27FC236}">
                <a16:creationId xmlns:a16="http://schemas.microsoft.com/office/drawing/2014/main" id="{0ED19B9E-657A-4347-A4DE-B10B9AEF103E}"/>
              </a:ext>
            </a:extLst>
          </p:cNvPr>
          <p:cNvSpPr/>
          <p:nvPr/>
        </p:nvSpPr>
        <p:spPr>
          <a:xfrm>
            <a:off x="5870713" y="4433199"/>
            <a:ext cx="1749287" cy="85058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000" b="1" dirty="0"/>
              <a:t>تذوب بالماء </a:t>
            </a:r>
            <a:endParaRPr lang="de-AT" sz="2000" b="1" dirty="0"/>
          </a:p>
        </p:txBody>
      </p:sp>
      <p:sp>
        <p:nvSpPr>
          <p:cNvPr id="13" name="Träne 12">
            <a:extLst>
              <a:ext uri="{FF2B5EF4-FFF2-40B4-BE49-F238E27FC236}">
                <a16:creationId xmlns:a16="http://schemas.microsoft.com/office/drawing/2014/main" id="{1AC9BB3A-336E-4BCB-924A-3B88A662FB75}"/>
              </a:ext>
            </a:extLst>
          </p:cNvPr>
          <p:cNvSpPr/>
          <p:nvPr/>
        </p:nvSpPr>
        <p:spPr>
          <a:xfrm>
            <a:off x="10376452" y="3260380"/>
            <a:ext cx="1650823" cy="1172819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b="1" dirty="0"/>
              <a:t>تنشأ من الاملاح البحرية</a:t>
            </a:r>
            <a:endParaRPr lang="de-AT" b="1" dirty="0"/>
          </a:p>
        </p:txBody>
      </p:sp>
      <p:sp>
        <p:nvSpPr>
          <p:cNvPr id="14" name="Träne 13">
            <a:extLst>
              <a:ext uri="{FF2B5EF4-FFF2-40B4-BE49-F238E27FC236}">
                <a16:creationId xmlns:a16="http://schemas.microsoft.com/office/drawing/2014/main" id="{F4E516F0-9D2A-4B00-B6BB-43ED57DA3363}"/>
              </a:ext>
            </a:extLst>
          </p:cNvPr>
          <p:cNvSpPr/>
          <p:nvPr/>
        </p:nvSpPr>
        <p:spPr>
          <a:xfrm>
            <a:off x="5870714" y="6109252"/>
            <a:ext cx="1694624" cy="74805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b="1" dirty="0"/>
              <a:t>أحجامها مختلفة</a:t>
            </a:r>
            <a:endParaRPr lang="de-AT" b="1" dirty="0"/>
          </a:p>
        </p:txBody>
      </p:sp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6A9244A6-F9A4-43E7-9D32-1B278D1FB57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8883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617"/>
    </mc:Choice>
    <mc:Fallback>
      <p:transition spd="slow" advTm="526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92D22B3-9DBB-424D-98E7-21550BD2C5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55346"/>
            <a:ext cx="4015410" cy="560265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7089789-E97A-46CF-98A8-DA8BF6F856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591" y="1255347"/>
            <a:ext cx="3829810" cy="560265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BD76518-5230-42A2-96FD-58C2310F15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583" y="1255346"/>
            <a:ext cx="4068417" cy="5602654"/>
          </a:xfrm>
          <a:prstGeom prst="rect">
            <a:avLst/>
          </a:prstGeom>
        </p:spPr>
      </p:pic>
      <p:sp>
        <p:nvSpPr>
          <p:cNvPr id="10" name="Sechseck 9">
            <a:extLst>
              <a:ext uri="{FF2B5EF4-FFF2-40B4-BE49-F238E27FC236}">
                <a16:creationId xmlns:a16="http://schemas.microsoft.com/office/drawing/2014/main" id="{0810AFD2-ABE0-4B3A-9223-A8119F8573D9}"/>
              </a:ext>
            </a:extLst>
          </p:cNvPr>
          <p:cNvSpPr/>
          <p:nvPr/>
        </p:nvSpPr>
        <p:spPr>
          <a:xfrm>
            <a:off x="1417983" y="556591"/>
            <a:ext cx="477078" cy="51683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1</a:t>
            </a:r>
            <a:endParaRPr lang="de-AT" dirty="0"/>
          </a:p>
        </p:txBody>
      </p:sp>
      <p:sp>
        <p:nvSpPr>
          <p:cNvPr id="11" name="Sechseck 10">
            <a:extLst>
              <a:ext uri="{FF2B5EF4-FFF2-40B4-BE49-F238E27FC236}">
                <a16:creationId xmlns:a16="http://schemas.microsoft.com/office/drawing/2014/main" id="{1058CA38-268D-4C02-A3DE-E3C67FCDEF19}"/>
              </a:ext>
            </a:extLst>
          </p:cNvPr>
          <p:cNvSpPr/>
          <p:nvPr/>
        </p:nvSpPr>
        <p:spPr>
          <a:xfrm>
            <a:off x="5738192" y="556591"/>
            <a:ext cx="477078" cy="51683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2</a:t>
            </a:r>
            <a:endParaRPr lang="de-AT" dirty="0"/>
          </a:p>
        </p:txBody>
      </p:sp>
      <p:sp>
        <p:nvSpPr>
          <p:cNvPr id="12" name="Sechseck 11">
            <a:extLst>
              <a:ext uri="{FF2B5EF4-FFF2-40B4-BE49-F238E27FC236}">
                <a16:creationId xmlns:a16="http://schemas.microsoft.com/office/drawing/2014/main" id="{58162967-1419-4DC1-AC3A-D2A9804AFDA8}"/>
              </a:ext>
            </a:extLst>
          </p:cNvPr>
          <p:cNvSpPr/>
          <p:nvPr/>
        </p:nvSpPr>
        <p:spPr>
          <a:xfrm>
            <a:off x="9753600" y="556591"/>
            <a:ext cx="477078" cy="51683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3</a:t>
            </a:r>
            <a:endParaRPr lang="de-AT" dirty="0"/>
          </a:p>
        </p:txBody>
      </p:sp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13CC106E-E27E-4B8D-9D54-95A881D2EE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54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698"/>
    </mc:Choice>
    <mc:Fallback>
      <p:transition spd="slow" advTm="786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E7C1A-7057-481E-AB10-AEA1F467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Verwendete Quellen und Bildquellen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F9B75C-D880-4497-A05D-19653A55A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40287"/>
          </a:xfrm>
        </p:spPr>
        <p:txBody>
          <a:bodyPr>
            <a:normAutofit fontScale="62500" lnSpcReduction="20000"/>
          </a:bodyPr>
          <a:lstStyle/>
          <a:p>
            <a:r>
              <a:rPr lang="de-AT" dirty="0"/>
              <a:t>Physik verstehen s B 3</a:t>
            </a:r>
          </a:p>
          <a:p>
            <a:r>
              <a:rPr lang="de-AT" dirty="0"/>
              <a:t>Schulbuchnummer 160103</a:t>
            </a:r>
          </a:p>
          <a:p>
            <a:r>
              <a:rPr lang="de-AT" dirty="0"/>
              <a:t>Seite </a:t>
            </a:r>
            <a:r>
              <a:rPr lang="ar-SY" dirty="0"/>
              <a:t>37 , 36</a:t>
            </a:r>
          </a:p>
          <a:p>
            <a:r>
              <a:rPr lang="de-AT" dirty="0">
                <a:hlinkClick r:id="rId5"/>
              </a:rPr>
              <a:t>https://live.staticflickr.com/1519/24950468134_9ab71bc628_b.jpg</a:t>
            </a:r>
            <a:endParaRPr lang="ar-SY" dirty="0"/>
          </a:p>
          <a:p>
            <a:r>
              <a:rPr lang="de-AT" dirty="0">
                <a:hlinkClick r:id="rId6"/>
              </a:rPr>
              <a:t>https://upload.wikimedia.org/wikipedia/commons/c/ce/A_Foggy_Day_in_As-Samu.jpg</a:t>
            </a:r>
            <a:endParaRPr lang="ar-SY" dirty="0"/>
          </a:p>
          <a:p>
            <a:r>
              <a:rPr lang="de-AT" dirty="0">
                <a:hlinkClick r:id="rId7"/>
              </a:rPr>
              <a:t>https://www.swr.de/wissen/1000-antworten/umwelt-und-natur/1557993217716,wolke-100~_v-16x9@2dXL_-77ed5d09bafd4e3cf6a5a0264e5e16ea35f14925.jpg</a:t>
            </a:r>
            <a:endParaRPr lang="ar-SY" dirty="0"/>
          </a:p>
          <a:p>
            <a:r>
              <a:rPr lang="de-AT" dirty="0">
                <a:hlinkClick r:id="rId8"/>
              </a:rPr>
              <a:t>https://iresizer.devops.arabiaweather.com/resize?url=https://adminassets.devops.arabiaweather.com/sites/default/files/field/image/8e1006088afb94180ac70632c6a84116.jpg&amp;size=850x0&amp;force_jpg=1</a:t>
            </a:r>
            <a:endParaRPr lang="de-AT" dirty="0"/>
          </a:p>
          <a:p>
            <a:r>
              <a:rPr lang="de-AT" dirty="0">
                <a:hlinkClick r:id="rId9"/>
              </a:rPr>
              <a:t>https://pbs.twimg.com/profile_images/378800000235783056/da87db2689ec0b650d5c0bccf7991da4_400x400.jpeg</a:t>
            </a:r>
            <a:endParaRPr lang="de-AT" dirty="0"/>
          </a:p>
          <a:p>
            <a:r>
              <a:rPr lang="de-AT" dirty="0">
                <a:hlinkClick r:id="rId10"/>
              </a:rPr>
              <a:t>http://1.bp.blogspot.com/-zZxlyaHjcIc/T0tQnLl7S4I/AAAAAAAABW8/pGV66miMW38/s1600/winter+season+(9).jpg</a:t>
            </a:r>
            <a:endParaRPr lang="de-AT" dirty="0"/>
          </a:p>
          <a:p>
            <a:endParaRPr lang="de-AT" dirty="0"/>
          </a:p>
          <a:p>
            <a:endParaRPr lang="ar-SY" dirty="0"/>
          </a:p>
          <a:p>
            <a:endParaRPr lang="de-AT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A12EDC9A-0DF3-47E6-83A2-6B7AF3F3839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3126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156"/>
    </mc:Choice>
    <mc:Fallback>
      <p:transition spd="slow" advTm="131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0.7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|4.2|9.5|2.2|12.8|3.6|6.8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9|2.9|2|21.7|0.9|2.3|19.1|1.4|8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4.4|6.5|1.2|6.3|6.1|2.8|3.2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8|0.8|0.3|5.9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Breitbild</PresentationFormat>
  <Paragraphs>38</Paragraphs>
  <Slides>7</Slides>
  <Notes>0</Notes>
  <HiddenSlides>0</HiddenSlides>
  <MMClips>7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Avenir Roman</vt:lpstr>
      <vt:lpstr>Calibri</vt:lpstr>
      <vt:lpstr>Calibri Light</vt:lpstr>
      <vt:lpstr>Office</vt:lpstr>
      <vt:lpstr> </vt:lpstr>
      <vt:lpstr>تعريف التكاثف Kondensation</vt:lpstr>
      <vt:lpstr>ما هي أشكال التكاثف التي تحدث في الطبيعة In welcher Form kondensiert Wasserdampf in der Natur</vt:lpstr>
      <vt:lpstr>PowerPoint-Präsentation</vt:lpstr>
      <vt:lpstr>كيف يحدث التكاثف</vt:lpstr>
      <vt:lpstr>PowerPoint-Präsentation</vt:lpstr>
      <vt:lpstr>Verwendete Quellen und Bildquellen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Alaalden</dc:creator>
  <cp:lastModifiedBy>Alaalden</cp:lastModifiedBy>
  <cp:revision>21</cp:revision>
  <dcterms:created xsi:type="dcterms:W3CDTF">2020-05-31T10:12:48Z</dcterms:created>
  <dcterms:modified xsi:type="dcterms:W3CDTF">2020-05-31T13:47:08Z</dcterms:modified>
</cp:coreProperties>
</file>