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CAEB1B-715C-DB49-7468-B56D6C66D28D}" name="Sasa Orlic" initials="SO" userId="f7f804bdc3161993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D1E2"/>
    <a:srgbClr val="FFBDBD"/>
    <a:srgbClr val="FF6969"/>
    <a:srgbClr val="D50505"/>
    <a:srgbClr val="C00000"/>
    <a:srgbClr val="002060"/>
    <a:srgbClr val="74A4CA"/>
    <a:srgbClr val="75A4C8"/>
    <a:srgbClr val="BDD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85" autoAdjust="0"/>
    <p:restoredTop sz="94604" autoAdjust="0"/>
  </p:normalViewPr>
  <p:slideViewPr>
    <p:cSldViewPr snapToGrid="0">
      <p:cViewPr varScale="1">
        <p:scale>
          <a:sx n="157" d="100"/>
          <a:sy n="157" d="100"/>
        </p:scale>
        <p:origin x="268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97826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5378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7777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703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650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567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0248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3002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8214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0018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67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797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B724C1-A92C-EF0B-45E2-440988ADF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066" y="684581"/>
            <a:ext cx="7886700" cy="1088536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de-AT" sz="2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Poziv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bs-Latn-BA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za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bs-Latn-BA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skrining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za </a:t>
            </a:r>
            <a:r>
              <a:rPr lang="bs-Latn-BA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značajno povišen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r-BA" sz="2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holesterol</a:t>
            </a:r>
            <a:r>
              <a:rPr lang="bs-Latn-BA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kod djece 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„</a:t>
            </a:r>
            <a:r>
              <a:rPr lang="bs-Latn-BA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PORODIČNA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AT" sz="2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HIPERHOLESTEROLEMIJA</a:t>
            </a:r>
            <a:r>
              <a:rPr lang="de-AT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(FH)“</a:t>
            </a:r>
            <a:endParaRPr lang="de-AT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506D545-78D3-BD8C-9CD8-531D1C7EEA26}"/>
              </a:ext>
            </a:extLst>
          </p:cNvPr>
          <p:cNvSpPr txBox="1"/>
          <p:nvPr/>
        </p:nvSpPr>
        <p:spPr>
          <a:xfrm>
            <a:off x="4765431" y="6527543"/>
            <a:ext cx="4325816" cy="259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68780" algn="ctr">
              <a:lnSpc>
                <a:spcPts val="1300"/>
              </a:lnSpc>
              <a:spcBef>
                <a:spcPts val="175"/>
              </a:spcBef>
              <a:spcAft>
                <a:spcPts val="0"/>
              </a:spcAft>
            </a:pPr>
            <a:r>
              <a:rPr lang="bs-Latn-BA" sz="125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STVAR SRCA</a:t>
            </a:r>
            <a:endParaRPr lang="de-A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1EFA5BD2-7AC3-56E2-D544-A928306A0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740" y="144562"/>
            <a:ext cx="1404686" cy="603022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6D48F1A3-2AFA-31F8-09BE-6139CD367E67}"/>
              </a:ext>
            </a:extLst>
          </p:cNvPr>
          <p:cNvSpPr txBox="1"/>
          <p:nvPr/>
        </p:nvSpPr>
        <p:spPr>
          <a:xfrm>
            <a:off x="-225474" y="6157601"/>
            <a:ext cx="4038926" cy="642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8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bs-Latn-BA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Studija Univerzitetske </a:t>
            </a:r>
            <a:r>
              <a:rPr kumimoji="0" lang="de-DE" sz="90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klinike</a:t>
            </a:r>
            <a:r>
              <a:rPr kumimoji="0" lang="de-DE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za</a:t>
            </a:r>
            <a:r>
              <a:rPr kumimoji="0" lang="bs-Latn-BA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hr-BA" sz="900" i="0" u="none" strike="noStrike" kern="1200" cap="none" spc="0" normalizeH="0" baseline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zdravstvenu</a:t>
            </a:r>
            <a:r>
              <a:rPr kumimoji="0" lang="de-DE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za</a:t>
            </a:r>
            <a:r>
              <a:rPr kumimoji="0" lang="bs-Latn-BA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š</a:t>
            </a:r>
            <a:r>
              <a:rPr kumimoji="0" lang="hr-BA" sz="900" i="0" u="none" strike="noStrike" kern="1200" cap="none" spc="0" normalizeH="0" baseline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titu</a:t>
            </a:r>
            <a:r>
              <a:rPr kumimoji="0" lang="de-DE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hr-BA" sz="900" i="0" u="none" strike="noStrike" kern="1200" cap="none" spc="0" normalizeH="0" baseline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djece</a:t>
            </a:r>
            <a:r>
              <a:rPr kumimoji="0" lang="de-DE" sz="90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i </a:t>
            </a:r>
            <a:r>
              <a:rPr kumimoji="0" lang="hr-BA" sz="900" i="0" u="none" strike="noStrike" kern="1200" cap="none" spc="0" normalizeH="0" baseline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omladine</a:t>
            </a:r>
            <a:endParaRPr kumimoji="0" lang="hr-BA" sz="90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bs-Latn-BA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Medicinski Univerzitet u Beču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bs-Latn-BA" sz="900" b="0" i="0" u="none" strike="noStrike" kern="1200" cap="none" spc="-4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Vođa projekta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:</a:t>
            </a:r>
            <a:r>
              <a:rPr kumimoji="0" lang="de-AT" sz="900" b="0" i="0" u="none" strike="noStrike" kern="1200" cap="none" spc="-2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Uni</a:t>
            </a:r>
            <a:r>
              <a:rPr kumimoji="0" lang="de-AT" sz="9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v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 </a:t>
            </a:r>
            <a:r>
              <a:rPr kumimoji="0" lang="de-AT" sz="9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</a:t>
            </a:r>
            <a:r>
              <a:rPr kumimoji="0" lang="de-AT" sz="900" b="0" i="0" u="none" strike="noStrike" kern="1200" cap="none" spc="-1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of.</a:t>
            </a:r>
            <a:r>
              <a:rPr kumimoji="0" lang="de-AT" sz="900" b="0" i="0" u="none" strike="noStrike" kern="1200" cap="none" spc="8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</a:t>
            </a:r>
            <a:r>
              <a:rPr kumimoji="0" lang="de-AT" sz="9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</a:t>
            </a:r>
            <a:r>
              <a:rPr kumimoji="0" lang="de-AT" sz="900" b="0" i="0" u="none" strike="noStrike" kern="1200" cap="none" spc="3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Susanne</a:t>
            </a:r>
            <a:r>
              <a:rPr kumimoji="0" lang="de-AT" sz="900" b="0" i="0" u="none" strike="noStrike" kern="1200" cap="none" spc="3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G</a:t>
            </a:r>
            <a:r>
              <a:rPr kumimoji="0" lang="de-AT" sz="900" b="0" i="0" u="none" strike="noStrike" kern="1200" cap="none" spc="-1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ebe</a:t>
            </a:r>
            <a:r>
              <a:rPr kumimoji="0" lang="de-AT" sz="900" b="0" i="0" u="none" strike="noStrike" kern="1200" cap="none" spc="-2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-Pl</a:t>
            </a:r>
            <a:r>
              <a:rPr kumimoji="0" lang="de-AT" sz="900" b="0" i="0" u="none" strike="noStrike" kern="1200" cap="none" spc="-1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tze</a:t>
            </a:r>
            <a:r>
              <a:rPr kumimoji="0" lang="de-AT" sz="900" b="0" i="0" u="none" strike="noStrike" kern="1200" cap="none" spc="-4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,</a:t>
            </a:r>
            <a:r>
              <a:rPr kumimoji="0" lang="de-AT" sz="900" b="0" i="0" u="none" strike="noStrike" kern="1200" cap="none" spc="-7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MBA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22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bs-Latn-BA" sz="900" b="0" i="0" u="none" strike="noStrike" kern="1200" cap="none" spc="-45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Menadžer</a:t>
            </a:r>
            <a:r>
              <a:rPr kumimoji="0" lang="bs-Latn-BA" sz="900" b="0" i="0" u="none" strike="noStrike" kern="1200" cap="none" spc="-4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projekta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:</a:t>
            </a:r>
            <a:r>
              <a:rPr kumimoji="0" lang="de-DE" sz="900" b="0" i="0" u="none" strike="noStrike" kern="1200" cap="none" spc="3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nl-NL" sz="900" b="0" i="0" u="none" strike="noStrike" kern="1200" cap="none" spc="3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Ap.Prof. PD. Mag. DDr. 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Al</a:t>
            </a:r>
            <a:r>
              <a:rPr kumimoji="0" lang="de-DE" sz="900" b="0" i="0" u="none" strike="noStrike" kern="1200" cap="none" spc="-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xand</a:t>
            </a:r>
            <a:r>
              <a:rPr kumimoji="0" lang="de-DE" sz="900" b="0" i="0" u="none" strike="noStrike" kern="1200" cap="none" spc="-1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</a:t>
            </a:r>
            <a:r>
              <a:rPr kumimoji="0" lang="de-DE" sz="900" b="0" i="0" u="none" strike="noStrike" kern="1200" cap="none" spc="-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Thajer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,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MSc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 MBA</a:t>
            </a: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0072CE8C-F8EC-4CF7-A317-7D14D40C9E1B}"/>
              </a:ext>
            </a:extLst>
          </p:cNvPr>
          <p:cNvSpPr/>
          <p:nvPr/>
        </p:nvSpPr>
        <p:spPr>
          <a:xfrm>
            <a:off x="339772" y="1800835"/>
            <a:ext cx="7919311" cy="2730137"/>
          </a:xfrm>
          <a:prstGeom prst="roundRect">
            <a:avLst/>
          </a:prstGeom>
          <a:solidFill>
            <a:srgbClr val="B2D1E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2760" marR="551815" lvl="0" indent="-285750" algn="l" defTabSz="914400" rtl="0" eaLnBrk="1" fontAlgn="auto" latinLnBrk="0" hangingPunct="1">
              <a:lnSpc>
                <a:spcPct val="111000"/>
              </a:lnSpc>
              <a:spcBef>
                <a:spcPts val="8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bs-Latn-BA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Da li ste znali da se kamen temeljac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bs-Latn-BA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za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lang="bs-Latn-BA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srčani i 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</a:p>
          <a:p>
            <a:pPr marL="538163" marR="551815" lvl="0" algn="l" defTabSz="914400" rtl="0" eaLnBrk="1" fontAlgn="auto" latinLnBrk="0" hangingPunct="1">
              <a:lnSpc>
                <a:spcPct val="111000"/>
              </a:lnSpc>
              <a:spcBef>
                <a:spcPts val="8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bs-Latn-BA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kumimoji="0" lang="bs-Latn-BA" sz="1400" b="1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oždani</a:t>
            </a:r>
            <a:r>
              <a:rPr kumimoji="0" lang="bs-Latn-BA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udar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polaže već u mladosti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?</a:t>
            </a:r>
            <a:endParaRPr kumimoji="0" lang="de-AT" sz="1400" b="0" i="0" u="none" strike="noStrike" kern="1200" cap="none" spc="-4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378460" marR="552450" lvl="0" indent="-1714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de-AT" sz="1100" b="0" i="0" u="none" strike="noStrike" kern="1200" cap="none" spc="-40" normalizeH="0" baseline="0" noProof="0" dirty="0">
              <a:ln>
                <a:noFill/>
              </a:ln>
              <a:solidFill>
                <a:srgbClr val="363435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bs-Latn-BA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Povišen </a:t>
            </a:r>
            <a:r>
              <a:rPr lang="bs-Latn-BA" sz="1400" b="1" spc="-40" dirty="0" err="1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holesterol</a:t>
            </a:r>
            <a:r>
              <a:rPr lang="bs-Latn-BA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(= </a:t>
            </a:r>
            <a:r>
              <a:rPr kumimoji="0" lang="bs-Latn-BA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masnoća u krvi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) </a:t>
            </a:r>
            <a:r>
              <a:rPr kumimoji="0" lang="bs-Latn-BA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može biti nasljedan i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</a:p>
          <a:p>
            <a:pPr marL="538163" marR="552450" lvl="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bs-Latn-BA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oštetiti</a:t>
            </a:r>
            <a:r>
              <a:rPr kumimoji="0" lang="bs-Latn-BA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bs-Latn-BA" sz="140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krvne sudove čak i kod djece. </a:t>
            </a:r>
            <a:endParaRPr kumimoji="0" lang="de-AT" sz="1400" b="0" i="0" u="none" strike="noStrike" kern="1200" cap="none" spc="-40" normalizeH="0" baseline="0" noProof="0" dirty="0">
              <a:ln>
                <a:noFill/>
              </a:ln>
              <a:solidFill>
                <a:srgbClr val="363435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378460" marR="552450" lvl="0" indent="-1714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de-AT" sz="1100" b="0" i="0" u="none" strike="noStrike" kern="1200" cap="none" spc="-40" normalizeH="0" baseline="0" noProof="0" dirty="0">
              <a:ln>
                <a:noFill/>
              </a:ln>
              <a:solidFill>
                <a:srgbClr val="363435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bs-Latn-BA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Ovo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lang="bs-Latn-BA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kumimoji="0" lang="bs-Latn-BA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štećenje</a:t>
            </a:r>
            <a:r>
              <a:rPr kumimoji="0" lang="de-AT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bs-Latn-BA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krvnih sudova se može spriječiti</a:t>
            </a: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ukoliko se</a:t>
            </a:r>
            <a:endParaRPr kumimoji="0" lang="de-AT" sz="1400" b="0" i="0" u="none" strike="noStrike" kern="1200" cap="none" spc="-40" normalizeH="0" baseline="0" noProof="0" dirty="0">
              <a:ln>
                <a:noFill/>
              </a:ln>
              <a:solidFill>
                <a:srgbClr val="363435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538163" marR="552450" lvl="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kumimoji="0" lang="bs-Latn-BA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ovišen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bs-Latn-BA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holesterol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(= LDL-C: „</a:t>
            </a:r>
            <a:r>
              <a:rPr kumimoji="0" lang="bs-Latn-BA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loš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“ </a:t>
            </a:r>
            <a:r>
              <a:rPr kumimoji="0" lang="bs-Latn-BA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holesterol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) </a:t>
            </a:r>
            <a:r>
              <a:rPr kumimoji="0" lang="bs-Latn-BA" sz="140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otkrije i liječi već u djetinjstvu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</a:t>
            </a: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de-AT" sz="1100" spc="-40" dirty="0">
              <a:solidFill>
                <a:srgbClr val="3634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bs-Latn-BA" sz="1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Porodična </a:t>
            </a:r>
            <a:r>
              <a:rPr lang="bs-Latn-BA" sz="14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hiperholesterolemija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(FH) = </a:t>
            </a: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naslijeđena </a:t>
            </a:r>
            <a:r>
              <a:rPr lang="bs-Latn-BA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dislipidemija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predstavlja faktor rizika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za rane kardiovaskularne bolesti 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(</a:t>
            </a: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učestalost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: 1 </a:t>
            </a: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na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200-500 </a:t>
            </a: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ljudi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).</a:t>
            </a:r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34B77196-0A9D-6A8A-0B88-D808516D7E0D}"/>
              </a:ext>
            </a:extLst>
          </p:cNvPr>
          <p:cNvSpPr/>
          <p:nvPr/>
        </p:nvSpPr>
        <p:spPr>
          <a:xfrm>
            <a:off x="697269" y="4678093"/>
            <a:ext cx="4853607" cy="1236199"/>
          </a:xfrm>
          <a:prstGeom prst="roundRect">
            <a:avLst/>
          </a:prstGeom>
          <a:solidFill>
            <a:srgbClr val="FFBDB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FA0A7EBC-E58F-CFEC-0EE0-DBCA4DAA3947}"/>
              </a:ext>
            </a:extLst>
          </p:cNvPr>
          <p:cNvSpPr/>
          <p:nvPr/>
        </p:nvSpPr>
        <p:spPr>
          <a:xfrm>
            <a:off x="4232032" y="5287106"/>
            <a:ext cx="2051538" cy="1423409"/>
          </a:xfrm>
          <a:prstGeom prst="roundRect">
            <a:avLst/>
          </a:prstGeom>
          <a:solidFill>
            <a:srgbClr val="B2D1E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bs-Latn-BA" sz="16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Više informacija na</a:t>
            </a:r>
            <a:r>
              <a:rPr lang="de-AT" sz="16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: 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8B72C9C-41A6-5732-DE16-AB32BC95ACCF}"/>
              </a:ext>
            </a:extLst>
          </p:cNvPr>
          <p:cNvGrpSpPr/>
          <p:nvPr/>
        </p:nvGrpSpPr>
        <p:grpSpPr>
          <a:xfrm>
            <a:off x="6828692" y="4683368"/>
            <a:ext cx="1863968" cy="1834661"/>
            <a:chOff x="1350655" y="2851571"/>
            <a:chExt cx="2402032" cy="2798307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E22C13B5-DCE0-5C76-48C7-7FDDF3CD5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0655" y="2851571"/>
              <a:ext cx="2402032" cy="2798307"/>
            </a:xfrm>
            <a:prstGeom prst="rect">
              <a:avLst/>
            </a:prstGeom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EAC68830-CDED-E6B4-78CB-F46C9042B643}"/>
                </a:ext>
              </a:extLst>
            </p:cNvPr>
            <p:cNvSpPr txBox="1"/>
            <p:nvPr/>
          </p:nvSpPr>
          <p:spPr>
            <a:xfrm>
              <a:off x="2296696" y="2926576"/>
              <a:ext cx="453919" cy="8493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AT" sz="3600" dirty="0">
                  <a:solidFill>
                    <a:srgbClr val="999C95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?</a:t>
              </a:r>
              <a:endParaRPr lang="de-AT" sz="1050" dirty="0"/>
            </a:p>
          </p:txBody>
        </p:sp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76BFCA17-C3AD-2C08-884A-F8A38668B208}"/>
              </a:ext>
            </a:extLst>
          </p:cNvPr>
          <p:cNvSpPr txBox="1"/>
          <p:nvPr/>
        </p:nvSpPr>
        <p:spPr>
          <a:xfrm>
            <a:off x="873117" y="4642287"/>
            <a:ext cx="5127355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bs-Latn-BA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Zašto da učestvujete u </a:t>
            </a:r>
            <a:r>
              <a:rPr lang="de-AT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FH </a:t>
            </a:r>
            <a:r>
              <a:rPr lang="bs-Latn-BA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skriningu</a:t>
            </a:r>
            <a:r>
              <a:rPr lang="de-AT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bs-Latn-BA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Austrija</a:t>
            </a:r>
            <a:r>
              <a:rPr lang="de-AT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?</a:t>
            </a:r>
            <a:endParaRPr lang="de-AT" sz="1400" u="sng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bs-Latn-BA" sz="14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Smanjenje rizika kroz</a:t>
            </a:r>
            <a:endParaRPr lang="de-AT" sz="1400" spc="-40" dirty="0">
              <a:solidFill>
                <a:srgbClr val="363435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ranu dijagnozu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pravovremenu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terapiju</a:t>
            </a:r>
            <a:endParaRPr lang="de-AT" sz="1400" spc="-40" dirty="0">
              <a:solidFill>
                <a:srgbClr val="363435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C841FE0C-308E-04D8-1205-4875EE12ECA1}"/>
              </a:ext>
            </a:extLst>
          </p:cNvPr>
          <p:cNvSpPr/>
          <p:nvPr/>
        </p:nvSpPr>
        <p:spPr>
          <a:xfrm>
            <a:off x="5474922" y="1971854"/>
            <a:ext cx="3340047" cy="1025770"/>
          </a:xfrm>
          <a:prstGeom prst="roundRect">
            <a:avLst/>
          </a:prstGeom>
          <a:solidFill>
            <a:srgbClr val="FFBDB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37D09A3-666E-844B-D116-7A5B7A51A232}"/>
              </a:ext>
            </a:extLst>
          </p:cNvPr>
          <p:cNvSpPr txBox="1"/>
          <p:nvPr/>
        </p:nvSpPr>
        <p:spPr>
          <a:xfrm>
            <a:off x="5363971" y="1982181"/>
            <a:ext cx="3929242" cy="10313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7010" marR="551815" lvl="0" algn="l" defTabSz="914400" rtl="0" eaLnBrk="1" fontAlgn="auto" latinLnBrk="0" hangingPunct="1">
              <a:lnSpc>
                <a:spcPct val="111000"/>
              </a:lnSpc>
              <a:spcBef>
                <a:spcPts val="8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 li u vašoj </a:t>
            </a:r>
            <a:r>
              <a:rPr kumimoji="0" lang="bs-Latn-BA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porodici </a:t>
            </a:r>
            <a:r>
              <a:rPr kumimoji="0" lang="bs-Latn-BA" sz="140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postoji istorija </a:t>
            </a:r>
            <a:r>
              <a:rPr kumimoji="0" lang="bs-Latn-BA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povišenih masnoća u krvi </a:t>
            </a: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ili</a:t>
            </a:r>
            <a:r>
              <a:rPr lang="bs-Latn-BA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uzimate</a:t>
            </a:r>
            <a:r>
              <a:rPr lang="bs-Latn-BA" sz="1400" b="1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lijekove </a:t>
            </a:r>
            <a:r>
              <a:rPr kumimoji="0" lang="bs-Latn-BA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za snižavanje </a:t>
            </a:r>
            <a:r>
              <a:rPr kumimoji="0" lang="de-DE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masno</a:t>
            </a:r>
            <a:r>
              <a:rPr kumimoji="0" lang="bs-Latn-BA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ća</a:t>
            </a:r>
            <a:r>
              <a:rPr kumimoji="0" lang="bs-Latn-BA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u krvi 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(</a:t>
            </a:r>
            <a:r>
              <a:rPr kumimoji="0" lang="bs-Latn-BA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npr.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lang="bs-Latn-BA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tatine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)?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D03DDBD-46DE-BB78-3E2A-305B3D89D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E2A884-F197-7F0D-3444-BA11116C2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A76E138-207E-ABCF-E183-F1F73BEFE2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115" t="21955" r="10193" b="14552"/>
          <a:stretch/>
        </p:blipFill>
        <p:spPr>
          <a:xfrm>
            <a:off x="111370" y="117233"/>
            <a:ext cx="2784230" cy="69482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6C8FA690-80A9-4F4B-8E4F-86EDDA4B385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170" y="5636874"/>
            <a:ext cx="1039025" cy="103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365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196</Words>
  <Application>Microsoft Office PowerPoint</Application>
  <PresentationFormat>Bildschirmpräsentation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Times New Roman</vt:lpstr>
      <vt:lpstr>Wingdings</vt:lpstr>
      <vt:lpstr>Office</vt:lpstr>
      <vt:lpstr>Poziv za skrining za značajno povišen holesterol kod djece   „PORODIČNA HIPERHOLESTEROLEMIJA (FH)“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Screening auf familiäre Hypercholesterinämie  (= erhöhte Blutfette) bei Kindern</dc:title>
  <dc:creator>Karoline</dc:creator>
  <cp:lastModifiedBy>Greber-Platzer Susanne</cp:lastModifiedBy>
  <cp:revision>25</cp:revision>
  <dcterms:created xsi:type="dcterms:W3CDTF">2022-12-19T07:56:46Z</dcterms:created>
  <dcterms:modified xsi:type="dcterms:W3CDTF">2023-03-06T06:49:01Z</dcterms:modified>
</cp:coreProperties>
</file>