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62" r:id="rId4"/>
    <p:sldId id="258" r:id="rId5"/>
    <p:sldId id="259" r:id="rId6"/>
    <p:sldId id="264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41" d="100"/>
          <a:sy n="41" d="100"/>
        </p:scale>
        <p:origin x="128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054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1069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55568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6969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973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6742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735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7984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78327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6319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355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3BE36-DAB0-4225-B2A8-F913D923A5BF}" type="datetimeFigureOut">
              <a:rPr lang="de-AT" smtClean="0"/>
              <a:t>29.06.2020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67CA5-82AD-4504-9EDE-852A1A084F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5192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3" Type="http://schemas.openxmlformats.org/officeDocument/2006/relationships/audio" Target="../media/media1.m4a"/><Relationship Id="rId7" Type="http://schemas.openxmlformats.org/officeDocument/2006/relationships/image" Target="../media/image3.jpg"/><Relationship Id="rId12" Type="http://schemas.openxmlformats.org/officeDocument/2006/relationships/image" Target="../media/image8.png"/><Relationship Id="rId2" Type="http://schemas.microsoft.com/office/2007/relationships/media" Target="../media/media1.m4a"/><Relationship Id="rId1" Type="http://schemas.openxmlformats.org/officeDocument/2006/relationships/tags" Target="../tags/tag1.xml"/><Relationship Id="rId6" Type="http://schemas.openxmlformats.org/officeDocument/2006/relationships/image" Target="../media/image2.tiff"/><Relationship Id="rId11" Type="http://schemas.openxmlformats.org/officeDocument/2006/relationships/image" Target="../media/image7.tiff"/><Relationship Id="rId5" Type="http://schemas.openxmlformats.org/officeDocument/2006/relationships/image" Target="../media/image1.png"/><Relationship Id="rId10" Type="http://schemas.openxmlformats.org/officeDocument/2006/relationships/image" Target="../media/image6.tiff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4a"/><Relationship Id="rId7" Type="http://schemas.openxmlformats.org/officeDocument/2006/relationships/image" Target="../media/image8.png"/><Relationship Id="rId2" Type="http://schemas.microsoft.com/office/2007/relationships/media" Target="../media/media2.m4a"/><Relationship Id="rId1" Type="http://schemas.openxmlformats.org/officeDocument/2006/relationships/tags" Target="../tags/tag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media3.m4a"/><Relationship Id="rId7" Type="http://schemas.openxmlformats.org/officeDocument/2006/relationships/hyperlink" Target="https://creativecommons.org/licenses/by-nc/3.0/" TargetMode="External"/><Relationship Id="rId2" Type="http://schemas.microsoft.com/office/2007/relationships/media" Target="../media/media3.m4a"/><Relationship Id="rId1" Type="http://schemas.openxmlformats.org/officeDocument/2006/relationships/tags" Target="../tags/tag3.xml"/><Relationship Id="rId6" Type="http://schemas.openxmlformats.org/officeDocument/2006/relationships/hyperlink" Target="http://www.allwhitebackground.com/ice.html" TargetMode="External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media5.m4a"/><Relationship Id="rId2" Type="http://schemas.microsoft.com/office/2007/relationships/media" Target="../media/media5.m4a"/><Relationship Id="rId1" Type="http://schemas.openxmlformats.org/officeDocument/2006/relationships/tags" Target="../tags/tag4.xml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media6.m4a"/><Relationship Id="rId2" Type="http://schemas.microsoft.com/office/2007/relationships/media" Target="../media/media6.m4a"/><Relationship Id="rId1" Type="http://schemas.openxmlformats.org/officeDocument/2006/relationships/tags" Target="../tags/tag5.xml"/><Relationship Id="rId6" Type="http://schemas.openxmlformats.org/officeDocument/2006/relationships/image" Target="../media/image8.png"/><Relationship Id="rId5" Type="http://schemas.openxmlformats.org/officeDocument/2006/relationships/image" Target="../media/image12.jp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media7.m4a"/><Relationship Id="rId7" Type="http://schemas.openxmlformats.org/officeDocument/2006/relationships/image" Target="../media/image8.png"/><Relationship Id="rId2" Type="http://schemas.microsoft.com/office/2007/relationships/media" Target="../media/media7.m4a"/><Relationship Id="rId1" Type="http://schemas.openxmlformats.org/officeDocument/2006/relationships/tags" Target="../tags/tag6.xml"/><Relationship Id="rId6" Type="http://schemas.openxmlformats.org/officeDocument/2006/relationships/hyperlink" Target="http://www.allwhitebackground.com/images/3/3537.png" TargetMode="External"/><Relationship Id="rId5" Type="http://schemas.openxmlformats.org/officeDocument/2006/relationships/hyperlink" Target="https://cdnuploads.aa.com.tr/uploads/Contents/2017/01/25/thumbs_b_c_8d2a371ea36a866546287df36fa5f415.jpg?v=135159" TargetMode="Externa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0B9AAE8-F0A9-49EC-B4D9-F02898195E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71755"/>
            <a:ext cx="12192000" cy="130465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7072" y="895826"/>
            <a:ext cx="10277856" cy="2387600"/>
          </a:xfrm>
        </p:spPr>
        <p:txBody>
          <a:bodyPr>
            <a:normAutofit/>
          </a:bodyPr>
          <a:lstStyle/>
          <a:p>
            <a:br>
              <a:rPr lang="en-GB" sz="2400" b="1" dirty="0">
                <a:latin typeface="Avenir Roman" panose="02000503020000020003" pitchFamily="2" charset="0"/>
              </a:rPr>
            </a:br>
            <a:endParaRPr lang="en-GB" sz="2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B74FA2-5B17-544A-B4C7-32723F29BD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223" y="248920"/>
            <a:ext cx="3519932" cy="1293813"/>
          </a:xfrm>
          <a:prstGeom prst="rect">
            <a:avLst/>
          </a:prstGeom>
        </p:spPr>
      </p:pic>
      <p:pic>
        <p:nvPicPr>
          <p:cNvPr id="8" name="Grafik 12">
            <a:extLst>
              <a:ext uri="{FF2B5EF4-FFF2-40B4-BE49-F238E27FC236}">
                <a16:creationId xmlns:a16="http://schemas.microsoft.com/office/drawing/2014/main" id="{0486DA26-968E-1B4A-A263-E2F1445EBC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590" y="5150904"/>
            <a:ext cx="2686050" cy="14146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63F052-D7D7-4B40-86E9-23E8FDDB44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3896" y="5150910"/>
            <a:ext cx="1282483" cy="1282483"/>
          </a:xfrm>
          <a:prstGeom prst="rect">
            <a:avLst/>
          </a:prstGeom>
        </p:spPr>
      </p:pic>
      <p:pic>
        <p:nvPicPr>
          <p:cNvPr id="9" name="Grafik 1">
            <a:extLst>
              <a:ext uri="{FF2B5EF4-FFF2-40B4-BE49-F238E27FC236}">
                <a16:creationId xmlns:a16="http://schemas.microsoft.com/office/drawing/2014/main" id="{6549C0F9-3829-F14D-90C1-A0E9F2E311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29021" y="4476238"/>
            <a:ext cx="3212503" cy="7413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34AAB5-08DC-214F-9035-5B0E9B6A51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2329" y="5313038"/>
            <a:ext cx="3437367" cy="11148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E01700-2029-7840-8685-E8CBA37712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089366" y="5393244"/>
            <a:ext cx="2891814" cy="931164"/>
          </a:xfrm>
          <a:prstGeom prst="rect">
            <a:avLst/>
          </a:prstGeom>
        </p:spPr>
      </p:pic>
      <p:sp>
        <p:nvSpPr>
          <p:cNvPr id="13" name="Titel 2">
            <a:extLst>
              <a:ext uri="{FF2B5EF4-FFF2-40B4-BE49-F238E27FC236}">
                <a16:creationId xmlns:a16="http://schemas.microsoft.com/office/drawing/2014/main" id="{A4AC8E36-3208-40AE-AFEE-2BF183FADC12}"/>
              </a:ext>
            </a:extLst>
          </p:cNvPr>
          <p:cNvSpPr txBox="1">
            <a:spLocks/>
          </p:cNvSpPr>
          <p:nvPr/>
        </p:nvSpPr>
        <p:spPr>
          <a:xfrm>
            <a:off x="293549" y="1718392"/>
            <a:ext cx="11376024" cy="12013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Y" sz="3600" dirty="0"/>
              <a:t>ظاهرة شذوذ الماء</a:t>
            </a:r>
          </a:p>
          <a:p>
            <a:r>
              <a:rPr lang="de-AT" sz="3600" dirty="0"/>
              <a:t>Anomalie des Wassers</a:t>
            </a:r>
            <a:endParaRPr lang="de-AT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456359F-C905-4D47-8688-3805CFBF6179}"/>
              </a:ext>
            </a:extLst>
          </p:cNvPr>
          <p:cNvSpPr txBox="1"/>
          <p:nvPr/>
        </p:nvSpPr>
        <p:spPr>
          <a:xfrm>
            <a:off x="413785" y="4484055"/>
            <a:ext cx="3740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Kooperationspartner*innen:</a:t>
            </a:r>
          </a:p>
        </p:txBody>
      </p:sp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54BEA349-8993-404C-B68B-4C35D997D3FC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129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356"/>
    </mc:Choice>
    <mc:Fallback xmlns="">
      <p:transition spd="slow" advTm="223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B0D69B-7FF8-4D96-B6D6-8FF9585510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6522" y="0"/>
            <a:ext cx="9011478" cy="2915478"/>
          </a:xfrm>
        </p:spPr>
        <p:txBody>
          <a:bodyPr>
            <a:normAutofit/>
          </a:bodyPr>
          <a:lstStyle/>
          <a:p>
            <a:pPr algn="r"/>
            <a:r>
              <a:rPr lang="ar-SY" sz="2400" dirty="0"/>
              <a:t>في البداية سوف نبدأ بتجربة : </a:t>
            </a:r>
            <a:br>
              <a:rPr lang="ar-SY" sz="2400" dirty="0"/>
            </a:br>
            <a:r>
              <a:rPr lang="ar-SY" sz="2400" dirty="0"/>
              <a:t>الأدوات : قارورة مصنوعة من البلاستيك نملأها بالماء بشكل كامل</a:t>
            </a:r>
            <a:br>
              <a:rPr lang="ar-SY" sz="2400" dirty="0"/>
            </a:br>
            <a:r>
              <a:rPr lang="ar-SY" sz="2400" dirty="0"/>
              <a:t> ثم نضعها في الثلاجة تحت درجة حرارة منخفضة لمدة 24 ساعة .</a:t>
            </a:r>
            <a:br>
              <a:rPr lang="de-AT" sz="2400" dirty="0"/>
            </a:br>
            <a:r>
              <a:rPr lang="ar-SY" sz="2400" dirty="0"/>
              <a:t>لاحظ القارورة قبل وبعد تجمد الماء </a:t>
            </a:r>
            <a:br>
              <a:rPr lang="ar-SY" sz="2400" dirty="0"/>
            </a:br>
            <a:endParaRPr lang="de-AT" sz="24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1D01004-4D9D-4FEF-8893-3831D76B21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24260" y="3392557"/>
            <a:ext cx="3922645" cy="329979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C029659-C4E6-46D4-8D24-8D29F63EE6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70406" y="3339135"/>
            <a:ext cx="3922646" cy="3406637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D067FCDC-442E-4531-8E84-5F72F1BE73B5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805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639"/>
    </mc:Choice>
    <mc:Fallback xmlns="">
      <p:transition spd="slow" advTm="446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D7D264-E51A-4B03-A299-4AABA0094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55762"/>
          </a:xfrm>
        </p:spPr>
        <p:txBody>
          <a:bodyPr>
            <a:normAutofit/>
          </a:bodyPr>
          <a:lstStyle/>
          <a:p>
            <a:pPr algn="r"/>
            <a:r>
              <a:rPr lang="ar-SY" sz="2400" dirty="0"/>
              <a:t>كما يبدوا من الصورة ان القارورة التي تحتوي جليد قد انتفخت وأصبحت أكثر حجما من ذي قبل </a:t>
            </a:r>
            <a:br>
              <a:rPr lang="ar-SY" sz="2400" dirty="0"/>
            </a:br>
            <a:br>
              <a:rPr lang="ar-SY" sz="2400" dirty="0"/>
            </a:br>
            <a:r>
              <a:rPr lang="ar-SY" sz="2400" dirty="0"/>
              <a:t>التعليل: </a:t>
            </a:r>
            <a:br>
              <a:rPr lang="ar-SY" sz="2400" dirty="0"/>
            </a:br>
            <a:r>
              <a:rPr lang="ar-SY" sz="2400" dirty="0"/>
              <a:t>من المنطقي أن نقول أن الماء قد ازداد حجمه نتيجة التجمد</a:t>
            </a:r>
            <a:endParaRPr lang="de-AT" sz="2400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EFF54BAB-8BBA-48AE-B9A6-643B6E9B929B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ar-SY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07D968BA-F940-4D93-8D05-83F058D59B92}"/>
              </a:ext>
            </a:extLst>
          </p:cNvPr>
          <p:cNvSpPr txBox="1">
            <a:spLocks/>
          </p:cNvSpPr>
          <p:nvPr/>
        </p:nvSpPr>
        <p:spPr>
          <a:xfrm>
            <a:off x="2623930" y="5006973"/>
            <a:ext cx="730857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Y" dirty="0"/>
              <a:t>هذه الظاهرة تدعى ظاهرة شذوذ الماء</a:t>
            </a:r>
            <a:endParaRPr lang="de-AT" sz="2000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FF738A7B-5F65-4656-BEDB-64273141EE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55670" y="1690688"/>
            <a:ext cx="5280660" cy="2241549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44A9AD17-A73D-4CBD-B2A9-24CB447865C4}"/>
              </a:ext>
            </a:extLst>
          </p:cNvPr>
          <p:cNvSpPr txBox="1"/>
          <p:nvPr/>
        </p:nvSpPr>
        <p:spPr>
          <a:xfrm>
            <a:off x="3455670" y="6858000"/>
            <a:ext cx="52806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900"/>
              <a:t>"</a:t>
            </a:r>
            <a:r>
              <a:rPr lang="de-AT" sz="900">
                <a:hlinkClick r:id="rId6" tooltip="http://www.allwhitebackground.com/ice.html"/>
              </a:rPr>
              <a:t>Dieses Foto</a:t>
            </a:r>
            <a:r>
              <a:rPr lang="de-AT" sz="900"/>
              <a:t>" von Unbekannter Autor ist lizenziert gemäß </a:t>
            </a:r>
            <a:r>
              <a:rPr lang="de-AT" sz="900">
                <a:hlinkClick r:id="rId7" tooltip="https://creativecommons.org/licenses/by-nc/3.0/"/>
              </a:rPr>
              <a:t>CC BY-NC</a:t>
            </a:r>
            <a:endParaRPr lang="de-AT" sz="90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C52BFB21-8A59-4A50-83CB-73D79819F69F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2650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15"/>
    </mc:Choice>
    <mc:Fallback xmlns="">
      <p:transition spd="slow" advTm="226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A29F02D-9CB2-46E8-B293-8D486A87A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Y" dirty="0"/>
              <a:t>معلومة مهمة 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AD32BA-56BA-433F-BB81-E27BEC0EB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br>
              <a:rPr lang="ar-SY" dirty="0"/>
            </a:br>
            <a:r>
              <a:rPr lang="ar-SY" dirty="0"/>
              <a:t>جميع الاجسام تتمدد بالحرارة أي يزداد حجمها وتتقلص ( تنكمش) بالبرودة أي ينقص حجمها بما فيها الماء , لكن عند وصول درجة حرارة الماء إلى الدرجة +4 </a:t>
            </a:r>
            <a:r>
              <a:rPr lang="ar-SY" dirty="0" err="1"/>
              <a:t>سيليسيوس</a:t>
            </a:r>
            <a:r>
              <a:rPr lang="ar-SY" dirty="0"/>
              <a:t> فإنها تبدأ بالتمدد أي بعكس جميع الاجسام وهذا له أثر كبير على حياة الكائنات المائية في البحيرات  والانهار او المسطحات المائية بشكل عام</a:t>
            </a:r>
            <a:br>
              <a:rPr lang="de-AT" dirty="0"/>
            </a:br>
            <a:r>
              <a:rPr lang="ar-SY" dirty="0"/>
              <a:t> </a:t>
            </a:r>
            <a:endParaRPr lang="de-AT" dirty="0"/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52D4868F-8E3B-4B72-BE22-DDCF1243F3A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54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773"/>
    </mc:Choice>
    <mc:Fallback xmlns="">
      <p:transition spd="slow" advTm="467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7A83D7-DEC6-4553-B45B-FA1090A23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14334"/>
            <a:ext cx="10515600" cy="1425454"/>
          </a:xfrm>
        </p:spPr>
        <p:txBody>
          <a:bodyPr>
            <a:normAutofit/>
          </a:bodyPr>
          <a:lstStyle/>
          <a:p>
            <a:pPr algn="r"/>
            <a:r>
              <a:rPr lang="ar-SY" dirty="0"/>
              <a:t>فعندما تنخفض درجة الحرارة إلى ما دون +4 مئوية فإن الماء يبدأ بالتجمد وهذا يؤدي إلى ازدياد حجمه , وكما نعلم ان زيادة حجم الجسم مع بقاء كتلته ثابته يؤدي لنقصان كثافته :</a:t>
            </a:r>
          </a:p>
          <a:p>
            <a:pPr marL="0" indent="0" algn="r">
              <a:buNone/>
            </a:pPr>
            <a:r>
              <a:rPr lang="ar-SY" dirty="0"/>
              <a:t>إذا الجليد كثافته أقل من الماء السائل ماذا نستنتج ؟؟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9DEC5EA-D86A-4689-B16B-503AC599A92C}"/>
              </a:ext>
            </a:extLst>
          </p:cNvPr>
          <p:cNvSpPr txBox="1"/>
          <p:nvPr/>
        </p:nvSpPr>
        <p:spPr>
          <a:xfrm>
            <a:off x="1272209" y="2729948"/>
            <a:ext cx="99126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Y" sz="2800" dirty="0"/>
              <a:t>سوف يطفوا الجليد على سطح الماء وبالتالي سوف يشكل طبقة واقية تمنع انخفاض درجة حرارة الماء في الأعماق وبالتالي تبقى درجة الحرارة في أعماق البحر أعلى من +4 مئوية مما يساعد الكائنات الحية على الحياة تحت الجليد بشكل طبيعي وهذا من أهم فوائد  ظاهرة شذوذ الماء.</a:t>
            </a:r>
            <a:endParaRPr lang="de-AT" sz="2800" dirty="0"/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A98C06A0-7CA9-4EA4-9781-2125C01B3C07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7552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814"/>
    </mc:Choice>
    <mc:Fallback xmlns="">
      <p:transition spd="slow" advTm="948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FE722170-C0FF-4E0D-823B-B4A92E3481C7}"/>
              </a:ext>
            </a:extLst>
          </p:cNvPr>
          <p:cNvSpPr txBox="1">
            <a:spLocks/>
          </p:cNvSpPr>
          <p:nvPr/>
        </p:nvSpPr>
        <p:spPr>
          <a:xfrm>
            <a:off x="997226" y="475109"/>
            <a:ext cx="10515600" cy="7440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Y" dirty="0"/>
              <a:t>صيد السمك في المحيطات والبحار المتجمدة</a:t>
            </a:r>
            <a:endParaRPr lang="de-AT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1F1BAE2-70DE-4CFD-BCB0-B76965F8CD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539" y="1656522"/>
            <a:ext cx="8839200" cy="4847084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2629324C-31F3-438C-9210-DB71E6B597BC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4163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750"/>
    </mc:Choice>
    <mc:Fallback xmlns="">
      <p:transition spd="slow" advTm="327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95713F-37D8-4A70-98C6-04387A24D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Verwendete Quellen und Bildquellen</a:t>
            </a:r>
            <a:br>
              <a:rPr lang="ar-SY" dirty="0"/>
            </a:b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14E577-7780-44CC-8F65-AE34D5164A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>
                <a:hlinkClick r:id="rId5"/>
              </a:rPr>
              <a:t>https://cdnuploads.aa.com.tr/uploads/Contents/2017/01/25/thumbs_b_c_8d2a371ea36a866546287df36fa5f415.jpg?v=135159</a:t>
            </a:r>
            <a:endParaRPr lang="ar-SY" dirty="0"/>
          </a:p>
          <a:p>
            <a:r>
              <a:rPr lang="de-AT" dirty="0">
                <a:hlinkClick r:id="rId6"/>
              </a:rPr>
              <a:t>http://www.allwhitebackground.com/images/3/3537.png</a:t>
            </a:r>
            <a:endParaRPr lang="ar-SY" dirty="0"/>
          </a:p>
          <a:p>
            <a:r>
              <a:rPr lang="de-DE" dirty="0"/>
              <a:t>Reich, Marion: Physik verstehen. Österreichischer Bundesverlag Schulbuch GmbH &amp; Co. </a:t>
            </a:r>
            <a:r>
              <a:rPr lang="de-DE"/>
              <a:t>KG, Wien 2013.</a:t>
            </a:r>
          </a:p>
          <a:p>
            <a:endParaRPr lang="ar-SY" dirty="0"/>
          </a:p>
          <a:p>
            <a:endParaRPr lang="de-AT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FE1F7241-887E-423D-A0BF-D7CF18A16B7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242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45"/>
    </mc:Choice>
    <mc:Fallback xmlns="">
      <p:transition spd="slow" advTm="108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7.8|7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3.2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2.8|2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6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1|0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323</Words>
  <Application>Microsoft Office PowerPoint</Application>
  <PresentationFormat>Breitbild</PresentationFormat>
  <Paragraphs>18</Paragraphs>
  <Slides>7</Slides>
  <Notes>0</Notes>
  <HiddenSlides>0</HiddenSlides>
  <MMClips>7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Avenir Roman</vt:lpstr>
      <vt:lpstr>Calibri</vt:lpstr>
      <vt:lpstr>Calibri Light</vt:lpstr>
      <vt:lpstr>Office Theme</vt:lpstr>
      <vt:lpstr> </vt:lpstr>
      <vt:lpstr>في البداية سوف نبدأ بتجربة :  الأدوات : قارورة مصنوعة من البلاستيك نملأها بالماء بشكل كامل  ثم نضعها في الثلاجة تحت درجة حرارة منخفضة لمدة 24 ساعة . لاحظ القارورة قبل وبعد تجمد الماء  </vt:lpstr>
      <vt:lpstr>كما يبدوا من الصورة ان القارورة التي تحتوي جليد قد انتفخت وأصبحت أكثر حجما من ذي قبل   التعليل:  من المنطقي أن نقول أن الماء قد ازداد حجمه نتيجة التجمد</vt:lpstr>
      <vt:lpstr>معلومة مهمة </vt:lpstr>
      <vt:lpstr>PowerPoint-Präsentation</vt:lpstr>
      <vt:lpstr>PowerPoint-Präsentation</vt:lpstr>
      <vt:lpstr>Verwendete Quellen und Bildquellen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Alaalden</dc:creator>
  <cp:lastModifiedBy>Lisa Vötter</cp:lastModifiedBy>
  <cp:revision>24</cp:revision>
  <dcterms:created xsi:type="dcterms:W3CDTF">2020-05-08T14:02:30Z</dcterms:created>
  <dcterms:modified xsi:type="dcterms:W3CDTF">2020-06-29T17:09:45Z</dcterms:modified>
</cp:coreProperties>
</file>