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61" r:id="rId4"/>
    <p:sldId id="257" r:id="rId5"/>
    <p:sldId id="259" r:id="rId6"/>
    <p:sldId id="262" r:id="rId7"/>
    <p:sldId id="265"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27" autoAdjust="0"/>
  </p:normalViewPr>
  <p:slideViewPr>
    <p:cSldViewPr snapToGrid="0">
      <p:cViewPr varScale="1">
        <p:scale>
          <a:sx n="36" d="100"/>
          <a:sy n="36" d="100"/>
        </p:scale>
        <p:origin x="4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03453D-B6BD-4841-A9A7-105E89E839C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BE97AEC1-ED21-4CA7-85C0-014AED3BC5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317F02B1-9D8E-4B2F-B7DB-05CA709A2721}"/>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5" name="Fußzeilenplatzhalter 4">
            <a:extLst>
              <a:ext uri="{FF2B5EF4-FFF2-40B4-BE49-F238E27FC236}">
                <a16:creationId xmlns:a16="http://schemas.microsoft.com/office/drawing/2014/main" id="{36E9437B-2F96-402F-ACF8-6F77AD1629C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670BF1EB-9A2C-48A8-A02D-EA695208B7A2}"/>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223660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15B5A4-D0EF-418E-BBC5-8F18AAC678E2}"/>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B7143247-0987-4C06-8F63-D0D71746EE4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867F8220-844B-48A8-A112-382D8D7DF3CB}"/>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5" name="Fußzeilenplatzhalter 4">
            <a:extLst>
              <a:ext uri="{FF2B5EF4-FFF2-40B4-BE49-F238E27FC236}">
                <a16:creationId xmlns:a16="http://schemas.microsoft.com/office/drawing/2014/main" id="{67650EA3-4064-4371-860D-61D10756E6F5}"/>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687D55E9-A969-4968-9482-3ACDE6215675}"/>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4271780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EE4F7F6-52AC-4B61-8614-0D773FC85F45}"/>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562853C1-320B-4089-9509-01B441512C7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D7CA625F-D84B-4E3D-9E3F-8EA6A32EE678}"/>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5" name="Fußzeilenplatzhalter 4">
            <a:extLst>
              <a:ext uri="{FF2B5EF4-FFF2-40B4-BE49-F238E27FC236}">
                <a16:creationId xmlns:a16="http://schemas.microsoft.com/office/drawing/2014/main" id="{E445524A-BC09-4E10-AFCB-88F3767891C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29F8064-C2EA-4438-92B3-CEAF77C4D3C2}"/>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53908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1F06EC-B09E-4C22-A1EB-4019565A6D12}"/>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02345782-127A-462E-ACAD-D85CA9B3D90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46C60D36-D385-4484-97AB-B5D598DEEA4C}"/>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5" name="Fußzeilenplatzhalter 4">
            <a:extLst>
              <a:ext uri="{FF2B5EF4-FFF2-40B4-BE49-F238E27FC236}">
                <a16:creationId xmlns:a16="http://schemas.microsoft.com/office/drawing/2014/main" id="{6699BCF3-262A-4659-BDDD-86BDCB780730}"/>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D8176CCF-346E-4C47-BBB0-C7660AC1BCDF}"/>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539884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E2E078-2359-42AE-8DBF-483D3F1A6DD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35222797-6C62-434A-9F75-3AC2292BFF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228BE88-21B3-4CE0-BE86-BDAE6930BE9B}"/>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5" name="Fußzeilenplatzhalter 4">
            <a:extLst>
              <a:ext uri="{FF2B5EF4-FFF2-40B4-BE49-F238E27FC236}">
                <a16:creationId xmlns:a16="http://schemas.microsoft.com/office/drawing/2014/main" id="{8EEE97F4-1451-43BF-8E4F-5F4ECAB8B130}"/>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5CC1B5F-E863-49C6-B280-4293CAD9893C}"/>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862626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8F89A1-D7D4-44C6-9F32-D8916AC48E0D}"/>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04A7DDFB-AD64-402B-A616-65B2689A2A6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DB573425-62F4-4285-8E88-4350C1D00CC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C09FA4ED-4512-4473-B32D-C9CBE8AE7B5D}"/>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6" name="Fußzeilenplatzhalter 5">
            <a:extLst>
              <a:ext uri="{FF2B5EF4-FFF2-40B4-BE49-F238E27FC236}">
                <a16:creationId xmlns:a16="http://schemas.microsoft.com/office/drawing/2014/main" id="{8279A2A4-177D-4358-852A-7071EE86626A}"/>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3A9E8EE7-1E1A-41DC-8ABB-7D511121A9BF}"/>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095109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6FE65B-A5C8-452F-9FB2-321874AA876C}"/>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6A454934-A599-444D-86EF-70EBF796FB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AB9F27E4-02E8-4BA8-89F3-AD7286F5B3D6}"/>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BA3EFB7C-73A9-4152-AACF-61C7E01FEA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64841D8-4555-4014-B1AD-464C2BED1192}"/>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45E8A1D4-40E2-491C-A52D-8E40C205F510}"/>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8" name="Fußzeilenplatzhalter 7">
            <a:extLst>
              <a:ext uri="{FF2B5EF4-FFF2-40B4-BE49-F238E27FC236}">
                <a16:creationId xmlns:a16="http://schemas.microsoft.com/office/drawing/2014/main" id="{A00151A7-5B74-4946-BED9-F404FF512FBD}"/>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EAFF9253-EE7B-4E3D-BC8B-C61BCED3B447}"/>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03333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C4D74D-E90A-46DA-A34C-48C8ED3180E1}"/>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A5511D77-78DE-45D8-A338-A7EAD1FBA83F}"/>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4" name="Fußzeilenplatzhalter 3">
            <a:extLst>
              <a:ext uri="{FF2B5EF4-FFF2-40B4-BE49-F238E27FC236}">
                <a16:creationId xmlns:a16="http://schemas.microsoft.com/office/drawing/2014/main" id="{0B0575E0-2888-4BB8-9795-1CA27FE4E82F}"/>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B43FA11A-FA8F-40A3-9308-241D46B8D56B}"/>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40297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1036109-3CA9-4BB4-AC1E-C579BA01DCAC}"/>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3" name="Fußzeilenplatzhalter 2">
            <a:extLst>
              <a:ext uri="{FF2B5EF4-FFF2-40B4-BE49-F238E27FC236}">
                <a16:creationId xmlns:a16="http://schemas.microsoft.com/office/drawing/2014/main" id="{AE24F060-609E-49B6-B8DD-D887EE5215AB}"/>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2B35544A-10F6-4577-A988-60C5B12FB3B7}"/>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712931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CB15AA-23EE-415D-AC3E-7E3D831738E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981F19CF-DFE0-45B5-857F-85E9FAE2A3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544A9851-8BBC-47AB-AC76-2F16D60A2E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F9A5652B-447F-4F8D-BE49-85050C9E89E8}"/>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6" name="Fußzeilenplatzhalter 5">
            <a:extLst>
              <a:ext uri="{FF2B5EF4-FFF2-40B4-BE49-F238E27FC236}">
                <a16:creationId xmlns:a16="http://schemas.microsoft.com/office/drawing/2014/main" id="{8BBAAF4F-47AC-47C7-87BF-0F7B490CAC6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8EF27FD6-9292-41AB-A5C5-A14A2B16631F}"/>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46154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50AB30-DE5E-428C-8ADF-11416CD9BB6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F2B2148C-F8A8-40FF-A51F-4AC695B08C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4C30F272-3ABA-4E5C-A9B7-ACE547619A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1B0AE7F-DC53-42B5-A7AD-697AE9733EAA}"/>
              </a:ext>
            </a:extLst>
          </p:cNvPr>
          <p:cNvSpPr>
            <a:spLocks noGrp="1"/>
          </p:cNvSpPr>
          <p:nvPr>
            <p:ph type="dt" sz="half" idx="10"/>
          </p:nvPr>
        </p:nvSpPr>
        <p:spPr/>
        <p:txBody>
          <a:bodyPr/>
          <a:lstStyle/>
          <a:p>
            <a:fld id="{32AC3A58-02D6-4600-9789-8EC6944A6E17}" type="datetimeFigureOut">
              <a:rPr lang="de-AT" smtClean="0"/>
              <a:t>29.06.2020</a:t>
            </a:fld>
            <a:endParaRPr lang="de-AT"/>
          </a:p>
        </p:txBody>
      </p:sp>
      <p:sp>
        <p:nvSpPr>
          <p:cNvPr id="6" name="Fußzeilenplatzhalter 5">
            <a:extLst>
              <a:ext uri="{FF2B5EF4-FFF2-40B4-BE49-F238E27FC236}">
                <a16:creationId xmlns:a16="http://schemas.microsoft.com/office/drawing/2014/main" id="{2C3285D8-3F60-47AA-8242-B1971546CB1D}"/>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23DEFC4E-312D-49EA-9274-A9DA83BD941A}"/>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5982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7FF4D49-38D5-4F74-89D7-7AC6C9F7E3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AE11D28F-0096-4639-A50D-72A895A7CD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318A2EC0-4DBB-47E2-979F-5A886FD9F9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AC3A58-02D6-4600-9789-8EC6944A6E17}" type="datetimeFigureOut">
              <a:rPr lang="de-AT" smtClean="0"/>
              <a:t>29.06.2020</a:t>
            </a:fld>
            <a:endParaRPr lang="de-AT"/>
          </a:p>
        </p:txBody>
      </p:sp>
      <p:sp>
        <p:nvSpPr>
          <p:cNvPr id="5" name="Fußzeilenplatzhalter 4">
            <a:extLst>
              <a:ext uri="{FF2B5EF4-FFF2-40B4-BE49-F238E27FC236}">
                <a16:creationId xmlns:a16="http://schemas.microsoft.com/office/drawing/2014/main" id="{F275639D-1CB4-4D02-AF07-180847A91B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31694A07-E454-4D72-B54B-ED1E87C47D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1FF3D2-1FC9-4D6F-A679-01454A7518E7}" type="slidenum">
              <a:rPr lang="de-AT" smtClean="0"/>
              <a:t>‹Nr.›</a:t>
            </a:fld>
            <a:endParaRPr lang="de-AT"/>
          </a:p>
        </p:txBody>
      </p:sp>
    </p:spTree>
    <p:extLst>
      <p:ext uri="{BB962C8B-B14F-4D97-AF65-F5344CB8AC3E}">
        <p14:creationId xmlns:p14="http://schemas.microsoft.com/office/powerpoint/2010/main" val="227894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tiff"/><Relationship Id="rId3" Type="http://schemas.openxmlformats.org/officeDocument/2006/relationships/audio" Target="../media/media1.m4a"/><Relationship Id="rId7" Type="http://schemas.openxmlformats.org/officeDocument/2006/relationships/image" Target="../media/image3.jpg"/><Relationship Id="rId12" Type="http://schemas.openxmlformats.org/officeDocument/2006/relationships/image" Target="../media/image8.png"/><Relationship Id="rId2" Type="http://schemas.microsoft.com/office/2007/relationships/media" Target="../media/media1.m4a"/><Relationship Id="rId1" Type="http://schemas.openxmlformats.org/officeDocument/2006/relationships/tags" Target="../tags/tag1.xml"/><Relationship Id="rId6" Type="http://schemas.openxmlformats.org/officeDocument/2006/relationships/image" Target="../media/image2.tiff"/><Relationship Id="rId11" Type="http://schemas.openxmlformats.org/officeDocument/2006/relationships/image" Target="../media/image7.tiff"/><Relationship Id="rId5" Type="http://schemas.openxmlformats.org/officeDocument/2006/relationships/image" Target="../media/image1.png"/><Relationship Id="rId10" Type="http://schemas.openxmlformats.org/officeDocument/2006/relationships/image" Target="../media/image6.tiff"/><Relationship Id="rId4" Type="http://schemas.openxmlformats.org/officeDocument/2006/relationships/slideLayout" Target="../slideLayouts/slideLayout1.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audio" Target="../media/media2.m4a"/><Relationship Id="rId7" Type="http://schemas.openxmlformats.org/officeDocument/2006/relationships/image" Target="../media/image8.png"/><Relationship Id="rId2" Type="http://schemas.microsoft.com/office/2007/relationships/media" Target="../media/media2.m4a"/><Relationship Id="rId1" Type="http://schemas.openxmlformats.org/officeDocument/2006/relationships/tags" Target="../tags/tag2.xml"/><Relationship Id="rId6" Type="http://schemas.openxmlformats.org/officeDocument/2006/relationships/hyperlink" Target="https://www.flickr.com/photos/njorthr/4030750472" TargetMode="External"/><Relationship Id="rId5" Type="http://schemas.openxmlformats.org/officeDocument/2006/relationships/image" Target="../media/image9.jpg"/><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media3.m4a"/><Relationship Id="rId2" Type="http://schemas.microsoft.com/office/2007/relationships/media" Target="../media/media3.m4a"/><Relationship Id="rId1" Type="http://schemas.openxmlformats.org/officeDocument/2006/relationships/tags" Target="../tags/tag3.xml"/><Relationship Id="rId5" Type="http://schemas.openxmlformats.org/officeDocument/2006/relationships/image" Target="../media/image8.png"/><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media4.m4a"/><Relationship Id="rId2" Type="http://schemas.microsoft.com/office/2007/relationships/media" Target="../media/media4.m4a"/><Relationship Id="rId1" Type="http://schemas.openxmlformats.org/officeDocument/2006/relationships/tags" Target="../tags/tag4.xml"/><Relationship Id="rId5" Type="http://schemas.openxmlformats.org/officeDocument/2006/relationships/image" Target="../media/image8.pn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media5.m4a"/><Relationship Id="rId7" Type="http://schemas.openxmlformats.org/officeDocument/2006/relationships/image" Target="../media/image8.png"/><Relationship Id="rId2" Type="http://schemas.microsoft.com/office/2007/relationships/media" Target="../media/media5.m4a"/><Relationship Id="rId1" Type="http://schemas.openxmlformats.org/officeDocument/2006/relationships/tags" Target="../tags/tag5.xml"/><Relationship Id="rId6" Type="http://schemas.openxmlformats.org/officeDocument/2006/relationships/hyperlink" Target="https://pl.wikipedia.org/wiki/Elektroskop" TargetMode="External"/><Relationship Id="rId5" Type="http://schemas.openxmlformats.org/officeDocument/2006/relationships/image" Target="../media/image10.pn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creativecommons.org/licenses/by-nd/3.0/" TargetMode="External"/><Relationship Id="rId3" Type="http://schemas.openxmlformats.org/officeDocument/2006/relationships/audio" Target="../media/media6.m4a"/><Relationship Id="rId7" Type="http://schemas.openxmlformats.org/officeDocument/2006/relationships/hyperlink" Target="http://perierga.gr/2016/07/%CE%AD%CE%BD%CE%B1%CF%82-%CE%B4%CF%81%CF%8C%CE%BC%CE%BF%CF%82-%CF%84%CE%AD%CF%83%CF%83%CE%B5%CF%81%CE%B9%CF%82-%CE%B5%CF%80%CE%BF%CF%87%CE%AD%CF%82/" TargetMode="External"/><Relationship Id="rId2" Type="http://schemas.microsoft.com/office/2007/relationships/media" Target="../media/media6.m4a"/><Relationship Id="rId1" Type="http://schemas.openxmlformats.org/officeDocument/2006/relationships/tags" Target="../tags/tag6.xml"/><Relationship Id="rId6" Type="http://schemas.openxmlformats.org/officeDocument/2006/relationships/hyperlink" Target="https://creativecommons.org/licenses/by-sa/3.0/" TargetMode="External"/><Relationship Id="rId5" Type="http://schemas.openxmlformats.org/officeDocument/2006/relationships/hyperlink" Target="https://sr.wiktionary.org/wiki/%D9%81%D9%8E%D8%B5%D9%92%D9%84%D9%8C" TargetMode="External"/><Relationship Id="rId10" Type="http://schemas.openxmlformats.org/officeDocument/2006/relationships/image" Target="../media/image8.png"/><Relationship Id="rId4" Type="http://schemas.openxmlformats.org/officeDocument/2006/relationships/slideLayout" Target="../slideLayouts/slideLayout2.xml"/><Relationship Id="rId9" Type="http://schemas.openxmlformats.org/officeDocument/2006/relationships/hyperlink" Target="https://en.wikipedia.org/wiki/Season" TargetMode="External"/></Relationships>
</file>

<file path=ppt/slides/_rels/slide7.xml.rels><?xml version="1.0" encoding="UTF-8" standalone="yes"?>
<Relationships xmlns="http://schemas.openxmlformats.org/package/2006/relationships"><Relationship Id="rId3" Type="http://schemas.openxmlformats.org/officeDocument/2006/relationships/audio" Target="../media/media7.m4a"/><Relationship Id="rId7" Type="http://schemas.openxmlformats.org/officeDocument/2006/relationships/image" Target="../media/image8.png"/><Relationship Id="rId2" Type="http://schemas.microsoft.com/office/2007/relationships/media" Target="../media/media7.m4a"/><Relationship Id="rId1" Type="http://schemas.openxmlformats.org/officeDocument/2006/relationships/tags" Target="../tags/tag7.xml"/><Relationship Id="rId6" Type="http://schemas.openxmlformats.org/officeDocument/2006/relationships/hyperlink" Target="https://upload.wikimedia.org/wikipedia/commons/thumb/b/b5/Electroscope.png/200px-Electroscope.png" TargetMode="External"/><Relationship Id="rId5" Type="http://schemas.openxmlformats.org/officeDocument/2006/relationships/hyperlink" Target="https://c2.staticflickr.com/4/3526/4030750472_d29681d8cc_b.jpg" TargetMode="Externa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0B9AAE8-F0A9-49EC-B4D9-F02898195E5C}"/>
              </a:ext>
            </a:extLst>
          </p:cNvPr>
          <p:cNvPicPr>
            <a:picLocks noChangeAspect="1"/>
          </p:cNvPicPr>
          <p:nvPr/>
        </p:nvPicPr>
        <p:blipFill>
          <a:blip r:embed="rId5"/>
          <a:stretch>
            <a:fillRect/>
          </a:stretch>
        </p:blipFill>
        <p:spPr>
          <a:xfrm>
            <a:off x="0" y="3071755"/>
            <a:ext cx="12192000" cy="1304657"/>
          </a:xfrm>
          <a:prstGeom prst="rect">
            <a:avLst/>
          </a:prstGeom>
          <a:solidFill>
            <a:schemeClr val="accent1">
              <a:lumMod val="75000"/>
            </a:schemeClr>
          </a:solidFill>
        </p:spPr>
      </p:pic>
      <p:sp>
        <p:nvSpPr>
          <p:cNvPr id="2" name="Title 1"/>
          <p:cNvSpPr>
            <a:spLocks noGrp="1"/>
          </p:cNvSpPr>
          <p:nvPr>
            <p:ph type="ctrTitle"/>
          </p:nvPr>
        </p:nvSpPr>
        <p:spPr>
          <a:xfrm>
            <a:off x="957072" y="895826"/>
            <a:ext cx="10277856" cy="2387600"/>
          </a:xfrm>
        </p:spPr>
        <p:txBody>
          <a:bodyPr>
            <a:normAutofit/>
          </a:bodyPr>
          <a:lstStyle/>
          <a:p>
            <a:br>
              <a:rPr lang="en-GB" sz="2400" b="1" dirty="0">
                <a:latin typeface="Avenir Roman" panose="02000503020000020003" pitchFamily="2" charset="0"/>
              </a:rPr>
            </a:br>
            <a:endParaRPr lang="en-GB" sz="2400" b="1" dirty="0"/>
          </a:p>
        </p:txBody>
      </p:sp>
      <p:pic>
        <p:nvPicPr>
          <p:cNvPr id="5" name="Picture 4">
            <a:extLst>
              <a:ext uri="{FF2B5EF4-FFF2-40B4-BE49-F238E27FC236}">
                <a16:creationId xmlns:a16="http://schemas.microsoft.com/office/drawing/2014/main" id="{E1B74FA2-5B17-544A-B4C7-32723F29BDF8}"/>
              </a:ext>
            </a:extLst>
          </p:cNvPr>
          <p:cNvPicPr>
            <a:picLocks noChangeAspect="1"/>
          </p:cNvPicPr>
          <p:nvPr/>
        </p:nvPicPr>
        <p:blipFill>
          <a:blip r:embed="rId6"/>
          <a:stretch>
            <a:fillRect/>
          </a:stretch>
        </p:blipFill>
        <p:spPr>
          <a:xfrm>
            <a:off x="260223" y="248920"/>
            <a:ext cx="3519932" cy="1293813"/>
          </a:xfrm>
          <a:prstGeom prst="rect">
            <a:avLst/>
          </a:prstGeom>
        </p:spPr>
      </p:pic>
      <p:pic>
        <p:nvPicPr>
          <p:cNvPr id="8" name="Grafik 12">
            <a:extLst>
              <a:ext uri="{FF2B5EF4-FFF2-40B4-BE49-F238E27FC236}">
                <a16:creationId xmlns:a16="http://schemas.microsoft.com/office/drawing/2014/main" id="{0486DA26-968E-1B4A-A263-E2F1445EBC4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1590" y="5150904"/>
            <a:ext cx="2686050" cy="1414653"/>
          </a:xfrm>
          <a:prstGeom prst="rect">
            <a:avLst/>
          </a:prstGeom>
        </p:spPr>
      </p:pic>
      <p:pic>
        <p:nvPicPr>
          <p:cNvPr id="7" name="Picture 6">
            <a:extLst>
              <a:ext uri="{FF2B5EF4-FFF2-40B4-BE49-F238E27FC236}">
                <a16:creationId xmlns:a16="http://schemas.microsoft.com/office/drawing/2014/main" id="{E663F052-D7D7-4B40-86E9-23E8FDDB4464}"/>
              </a:ext>
            </a:extLst>
          </p:cNvPr>
          <p:cNvPicPr>
            <a:picLocks noChangeAspect="1"/>
          </p:cNvPicPr>
          <p:nvPr/>
        </p:nvPicPr>
        <p:blipFill>
          <a:blip r:embed="rId8"/>
          <a:stretch>
            <a:fillRect/>
          </a:stretch>
        </p:blipFill>
        <p:spPr>
          <a:xfrm>
            <a:off x="4263896" y="5150910"/>
            <a:ext cx="1282483" cy="1282483"/>
          </a:xfrm>
          <a:prstGeom prst="rect">
            <a:avLst/>
          </a:prstGeom>
        </p:spPr>
      </p:pic>
      <p:pic>
        <p:nvPicPr>
          <p:cNvPr id="9" name="Grafik 1">
            <a:extLst>
              <a:ext uri="{FF2B5EF4-FFF2-40B4-BE49-F238E27FC236}">
                <a16:creationId xmlns:a16="http://schemas.microsoft.com/office/drawing/2014/main" id="{6549C0F9-3829-F14D-90C1-A0E9F2E31168}"/>
              </a:ext>
            </a:extLst>
          </p:cNvPr>
          <p:cNvPicPr>
            <a:picLocks noChangeAspect="1"/>
          </p:cNvPicPr>
          <p:nvPr/>
        </p:nvPicPr>
        <p:blipFill>
          <a:blip r:embed="rId9"/>
          <a:stretch>
            <a:fillRect/>
          </a:stretch>
        </p:blipFill>
        <p:spPr>
          <a:xfrm>
            <a:off x="8929021" y="4476238"/>
            <a:ext cx="3212503" cy="741347"/>
          </a:xfrm>
          <a:prstGeom prst="rect">
            <a:avLst/>
          </a:prstGeom>
        </p:spPr>
      </p:pic>
      <p:pic>
        <p:nvPicPr>
          <p:cNvPr id="10" name="Picture 9">
            <a:extLst>
              <a:ext uri="{FF2B5EF4-FFF2-40B4-BE49-F238E27FC236}">
                <a16:creationId xmlns:a16="http://schemas.microsoft.com/office/drawing/2014/main" id="{8434AAB5-08DC-214F-9035-5B0E9B6A51DB}"/>
              </a:ext>
            </a:extLst>
          </p:cNvPr>
          <p:cNvPicPr>
            <a:picLocks noChangeAspect="1"/>
          </p:cNvPicPr>
          <p:nvPr/>
        </p:nvPicPr>
        <p:blipFill>
          <a:blip r:embed="rId10"/>
          <a:stretch>
            <a:fillRect/>
          </a:stretch>
        </p:blipFill>
        <p:spPr>
          <a:xfrm>
            <a:off x="522329" y="5313038"/>
            <a:ext cx="3437367" cy="1114821"/>
          </a:xfrm>
          <a:prstGeom prst="rect">
            <a:avLst/>
          </a:prstGeom>
        </p:spPr>
      </p:pic>
      <p:pic>
        <p:nvPicPr>
          <p:cNvPr id="12" name="Picture 11">
            <a:extLst>
              <a:ext uri="{FF2B5EF4-FFF2-40B4-BE49-F238E27FC236}">
                <a16:creationId xmlns:a16="http://schemas.microsoft.com/office/drawing/2014/main" id="{05E01700-2029-7840-8685-E8CBA37712DB}"/>
              </a:ext>
            </a:extLst>
          </p:cNvPr>
          <p:cNvPicPr>
            <a:picLocks noChangeAspect="1"/>
          </p:cNvPicPr>
          <p:nvPr/>
        </p:nvPicPr>
        <p:blipFill>
          <a:blip r:embed="rId11"/>
          <a:stretch>
            <a:fillRect/>
          </a:stretch>
        </p:blipFill>
        <p:spPr>
          <a:xfrm>
            <a:off x="9089366" y="5393244"/>
            <a:ext cx="2891814" cy="931164"/>
          </a:xfrm>
          <a:prstGeom prst="rect">
            <a:avLst/>
          </a:prstGeom>
        </p:spPr>
      </p:pic>
      <p:sp>
        <p:nvSpPr>
          <p:cNvPr id="13" name="Titel 2">
            <a:extLst>
              <a:ext uri="{FF2B5EF4-FFF2-40B4-BE49-F238E27FC236}">
                <a16:creationId xmlns:a16="http://schemas.microsoft.com/office/drawing/2014/main" id="{A4AC8E36-3208-40AE-AFEE-2BF183FADC12}"/>
              </a:ext>
            </a:extLst>
          </p:cNvPr>
          <p:cNvSpPr txBox="1">
            <a:spLocks/>
          </p:cNvSpPr>
          <p:nvPr/>
        </p:nvSpPr>
        <p:spPr>
          <a:xfrm>
            <a:off x="233578" y="1126436"/>
            <a:ext cx="11132922" cy="194532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SY" sz="2800" dirty="0"/>
              <a:t>الطاقة الكهربائية والشحنات</a:t>
            </a:r>
          </a:p>
          <a:p>
            <a:endParaRPr lang="ar-SY" sz="2800" dirty="0"/>
          </a:p>
          <a:p>
            <a:r>
              <a:rPr lang="de-AT" sz="2800" b="1" dirty="0"/>
              <a:t>Elektrische Kräfte und Ladungen</a:t>
            </a:r>
          </a:p>
          <a:p>
            <a:endParaRPr lang="de-AT" sz="2800" dirty="0"/>
          </a:p>
        </p:txBody>
      </p:sp>
      <p:sp>
        <p:nvSpPr>
          <p:cNvPr id="14" name="Textfeld 13">
            <a:extLst>
              <a:ext uri="{FF2B5EF4-FFF2-40B4-BE49-F238E27FC236}">
                <a16:creationId xmlns:a16="http://schemas.microsoft.com/office/drawing/2014/main" id="{F456359F-C905-4D47-8688-3805CFBF6179}"/>
              </a:ext>
            </a:extLst>
          </p:cNvPr>
          <p:cNvSpPr txBox="1"/>
          <p:nvPr/>
        </p:nvSpPr>
        <p:spPr>
          <a:xfrm>
            <a:off x="413785" y="4484055"/>
            <a:ext cx="3740772" cy="369332"/>
          </a:xfrm>
          <a:prstGeom prst="rect">
            <a:avLst/>
          </a:prstGeom>
          <a:noFill/>
        </p:spPr>
        <p:txBody>
          <a:bodyPr wrap="square" rtlCol="0">
            <a:spAutoFit/>
          </a:bodyPr>
          <a:lstStyle/>
          <a:p>
            <a:r>
              <a:rPr lang="de-DE" dirty="0"/>
              <a:t>Kooperationspartner*innen:</a:t>
            </a:r>
          </a:p>
        </p:txBody>
      </p:sp>
      <p:pic>
        <p:nvPicPr>
          <p:cNvPr id="4" name="Audio 3">
            <a:hlinkClick r:id="" action="ppaction://media"/>
            <a:extLst>
              <a:ext uri="{FF2B5EF4-FFF2-40B4-BE49-F238E27FC236}">
                <a16:creationId xmlns:a16="http://schemas.microsoft.com/office/drawing/2014/main" id="{A7803B1C-F8E9-48F1-AB80-EBFAF1FA9EC7}"/>
              </a:ext>
            </a:extLst>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591297752"/>
      </p:ext>
    </p:extLst>
  </p:cSld>
  <p:clrMapOvr>
    <a:masterClrMapping/>
  </p:clrMapOvr>
  <mc:AlternateContent xmlns:mc="http://schemas.openxmlformats.org/markup-compatibility/2006" xmlns:p14="http://schemas.microsoft.com/office/powerpoint/2010/main">
    <mc:Choice Requires="p14">
      <p:transition spd="slow" p14:dur="2000" advTm="16477"/>
    </mc:Choice>
    <mc:Fallback xmlns="">
      <p:transition spd="slow" advTm="164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 calcmode="lin" valueType="num">
                                      <p:cBhvr additive="base">
                                        <p:cTn id="1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3">
                                            <p:txEl>
                                              <p:pRg st="2" end="2"/>
                                            </p:txEl>
                                          </p:spTgt>
                                        </p:tgtEl>
                                        <p:attrNameLst>
                                          <p:attrName>style.visibility</p:attrName>
                                        </p:attrNameLst>
                                      </p:cBhvr>
                                      <p:to>
                                        <p:strVal val="visible"/>
                                      </p:to>
                                    </p:set>
                                    <p:anim calcmode="lin" valueType="num">
                                      <p:cBhvr additive="base">
                                        <p:cTn id="22"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4" fill="hold" display="0">
                  <p:stCondLst>
                    <p:cond delay="indefinite"/>
                  </p:stCondLst>
                  <p:endCondLst>
                    <p:cond evt="onStopAudio" delay="0">
                      <p:tgtEl>
                        <p:sldTgt/>
                      </p:tgtEl>
                    </p:cond>
                  </p:endCondLst>
                </p:cTn>
                <p:tgtEl>
                  <p:spTgt spid="4"/>
                </p:tgtEl>
              </p:cMediaNode>
            </p:audio>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20C5B93-133C-4536-930D-DFE2189C2825}"/>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523999" y="1941342"/>
            <a:ext cx="9143999" cy="4515729"/>
          </a:xfrm>
          <a:prstGeom prst="rect">
            <a:avLst/>
          </a:prstGeom>
        </p:spPr>
      </p:pic>
      <p:sp>
        <p:nvSpPr>
          <p:cNvPr id="8" name="Stern: 5 Zacken 7">
            <a:extLst>
              <a:ext uri="{FF2B5EF4-FFF2-40B4-BE49-F238E27FC236}">
                <a16:creationId xmlns:a16="http://schemas.microsoft.com/office/drawing/2014/main" id="{FB4288A5-8F8D-4E67-A03E-98BE0303A73B}"/>
              </a:ext>
            </a:extLst>
          </p:cNvPr>
          <p:cNvSpPr/>
          <p:nvPr/>
        </p:nvSpPr>
        <p:spPr>
          <a:xfrm>
            <a:off x="998807" y="182880"/>
            <a:ext cx="9453488" cy="1533378"/>
          </a:xfrm>
          <a:prstGeom prst="star5">
            <a:avLst>
              <a:gd name="adj" fmla="val 29886"/>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dirty="0"/>
              <a:t>كيف يمكن شحن جسم كهربائيا؟</a:t>
            </a:r>
          </a:p>
          <a:p>
            <a:pPr algn="ctr"/>
            <a:r>
              <a:rPr lang="de-AT" dirty="0"/>
              <a:t>Wie kann man elektrische Aufladungen feststellen?</a:t>
            </a:r>
            <a:r>
              <a:rPr lang="ar-SY" dirty="0"/>
              <a:t> </a:t>
            </a:r>
            <a:endParaRPr lang="de-AT" dirty="0"/>
          </a:p>
        </p:txBody>
      </p:sp>
      <p:pic>
        <p:nvPicPr>
          <p:cNvPr id="9" name="Audio 8">
            <a:hlinkClick r:id="" action="ppaction://media"/>
            <a:extLst>
              <a:ext uri="{FF2B5EF4-FFF2-40B4-BE49-F238E27FC236}">
                <a16:creationId xmlns:a16="http://schemas.microsoft.com/office/drawing/2014/main" id="{5724C50C-26DA-4FE9-A1AC-C0ADCD502451}"/>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2875240403"/>
      </p:ext>
    </p:extLst>
  </p:cSld>
  <p:clrMapOvr>
    <a:masterClrMapping/>
  </p:clrMapOvr>
  <mc:AlternateContent xmlns:mc="http://schemas.openxmlformats.org/markup-compatibility/2006" xmlns:p14="http://schemas.microsoft.com/office/powerpoint/2010/main">
    <mc:Choice Requires="p14">
      <p:transition spd="slow" p14:dur="2000" advTm="52487"/>
    </mc:Choice>
    <mc:Fallback xmlns="">
      <p:transition spd="slow" advTm="524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9"/>
                </p:tgtEl>
              </p:cMediaNode>
            </p:audio>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prechblase: oval 2">
            <a:extLst>
              <a:ext uri="{FF2B5EF4-FFF2-40B4-BE49-F238E27FC236}">
                <a16:creationId xmlns:a16="http://schemas.microsoft.com/office/drawing/2014/main" id="{976A672C-7A7B-416D-8316-D407222A11E2}"/>
              </a:ext>
            </a:extLst>
          </p:cNvPr>
          <p:cNvSpPr/>
          <p:nvPr/>
        </p:nvSpPr>
        <p:spPr>
          <a:xfrm>
            <a:off x="1730324" y="825500"/>
            <a:ext cx="8525024" cy="1530139"/>
          </a:xfrm>
          <a:prstGeom prst="wedgeEllipseCallout">
            <a:avLst>
              <a:gd name="adj1" fmla="val 1189"/>
              <a:gd name="adj2" fmla="val 1875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FF00"/>
                </a:solidFill>
              </a:rPr>
              <a:t>سوف نقوم بتجربة </a:t>
            </a:r>
          </a:p>
          <a:p>
            <a:pPr algn="ctr"/>
            <a:r>
              <a:rPr lang="ar-SY" b="1" dirty="0">
                <a:solidFill>
                  <a:srgbClr val="FFFF00"/>
                </a:solidFill>
              </a:rPr>
              <a:t>احضر بالون منفوخ ثم ادلك البالون بشعرك باتجاه واحد ثم قرب منه قصاصات ورقية, ماذا تلاحظ؟</a:t>
            </a:r>
          </a:p>
          <a:p>
            <a:pPr algn="ctr"/>
            <a:r>
              <a:rPr lang="ar-SY" b="1" dirty="0">
                <a:solidFill>
                  <a:srgbClr val="FFFF00"/>
                </a:solidFill>
              </a:rPr>
              <a:t>قرب البالون من بالون مشحون آخر , ماذا تلاحظ؟</a:t>
            </a:r>
            <a:endParaRPr lang="de-AT" b="1" dirty="0">
              <a:solidFill>
                <a:srgbClr val="FFFF00"/>
              </a:solidFill>
            </a:endParaRPr>
          </a:p>
        </p:txBody>
      </p:sp>
      <p:sp>
        <p:nvSpPr>
          <p:cNvPr id="4" name="Flussdiagramm: Lochstreifen 3">
            <a:extLst>
              <a:ext uri="{FF2B5EF4-FFF2-40B4-BE49-F238E27FC236}">
                <a16:creationId xmlns:a16="http://schemas.microsoft.com/office/drawing/2014/main" id="{A497A754-A9E4-49F2-8360-C5AF90625E60}"/>
              </a:ext>
            </a:extLst>
          </p:cNvPr>
          <p:cNvSpPr/>
          <p:nvPr/>
        </p:nvSpPr>
        <p:spPr>
          <a:xfrm>
            <a:off x="9021885" y="3573194"/>
            <a:ext cx="2954215" cy="245930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C000"/>
                </a:solidFill>
              </a:rPr>
              <a:t>يتنافر البالونين</a:t>
            </a:r>
          </a:p>
          <a:p>
            <a:pPr algn="ctr"/>
            <a:r>
              <a:rPr lang="ar-SY" b="1" dirty="0">
                <a:solidFill>
                  <a:srgbClr val="FF0000"/>
                </a:solidFill>
              </a:rPr>
              <a:t> علل ذلك!</a:t>
            </a:r>
          </a:p>
          <a:p>
            <a:pPr algn="ctr"/>
            <a:r>
              <a:rPr lang="de-AT" dirty="0"/>
              <a:t>Abstoßen</a:t>
            </a:r>
            <a:r>
              <a:rPr lang="ar-SY" dirty="0"/>
              <a:t> </a:t>
            </a:r>
            <a:endParaRPr lang="de-AT" dirty="0"/>
          </a:p>
        </p:txBody>
      </p:sp>
      <p:sp>
        <p:nvSpPr>
          <p:cNvPr id="5" name="Flussdiagramm: Lochstreifen 4">
            <a:extLst>
              <a:ext uri="{FF2B5EF4-FFF2-40B4-BE49-F238E27FC236}">
                <a16:creationId xmlns:a16="http://schemas.microsoft.com/office/drawing/2014/main" id="{78A78956-19DF-47E2-B307-EB6FE2FE9E35}"/>
              </a:ext>
            </a:extLst>
          </p:cNvPr>
          <p:cNvSpPr/>
          <p:nvPr/>
        </p:nvSpPr>
        <p:spPr>
          <a:xfrm>
            <a:off x="328248" y="3573194"/>
            <a:ext cx="2954215" cy="245930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dirty="0">
                <a:solidFill>
                  <a:srgbClr val="FFC000"/>
                </a:solidFill>
              </a:rPr>
              <a:t>البالون يجذب القصاصات الورقية</a:t>
            </a:r>
          </a:p>
          <a:p>
            <a:pPr algn="ctr"/>
            <a:r>
              <a:rPr lang="ar-SY" b="1" dirty="0">
                <a:solidFill>
                  <a:srgbClr val="FF0000"/>
                </a:solidFill>
              </a:rPr>
              <a:t> علل ذلك!</a:t>
            </a:r>
            <a:endParaRPr lang="de-AT" b="1" dirty="0">
              <a:solidFill>
                <a:srgbClr val="FF0000"/>
              </a:solidFill>
            </a:endParaRPr>
          </a:p>
          <a:p>
            <a:pPr algn="ctr"/>
            <a:r>
              <a:rPr lang="de-AT" dirty="0"/>
              <a:t>Anziehen</a:t>
            </a:r>
          </a:p>
        </p:txBody>
      </p:sp>
      <p:sp>
        <p:nvSpPr>
          <p:cNvPr id="7" name="Pfeil: nach links und rechts 6">
            <a:extLst>
              <a:ext uri="{FF2B5EF4-FFF2-40B4-BE49-F238E27FC236}">
                <a16:creationId xmlns:a16="http://schemas.microsoft.com/office/drawing/2014/main" id="{8C2F08D7-E547-45DC-82AA-7A6B5AF622CB}"/>
              </a:ext>
            </a:extLst>
          </p:cNvPr>
          <p:cNvSpPr/>
          <p:nvPr/>
        </p:nvSpPr>
        <p:spPr>
          <a:xfrm>
            <a:off x="3474720" y="3924886"/>
            <a:ext cx="5434819" cy="196947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i="1" dirty="0"/>
              <a:t>يمكن تسمية الشحنات</a:t>
            </a:r>
          </a:p>
          <a:p>
            <a:pPr algn="ctr"/>
            <a:r>
              <a:rPr lang="ar-SY" dirty="0"/>
              <a:t> </a:t>
            </a:r>
            <a:r>
              <a:rPr lang="ar-SY" sz="2400" b="1" dirty="0">
                <a:solidFill>
                  <a:srgbClr val="FFC000"/>
                </a:solidFill>
              </a:rPr>
              <a:t>موجبة +            أو              سالبة - </a:t>
            </a:r>
            <a:endParaRPr lang="de-AT" sz="2400" b="1" dirty="0">
              <a:solidFill>
                <a:srgbClr val="FFC000"/>
              </a:solidFill>
            </a:endParaRPr>
          </a:p>
        </p:txBody>
      </p:sp>
      <p:sp>
        <p:nvSpPr>
          <p:cNvPr id="8" name="Wolke 7">
            <a:extLst>
              <a:ext uri="{FF2B5EF4-FFF2-40B4-BE49-F238E27FC236}">
                <a16:creationId xmlns:a16="http://schemas.microsoft.com/office/drawing/2014/main" id="{6C227915-A44F-428E-A1C0-6ADFBF4EBA30}"/>
              </a:ext>
            </a:extLst>
          </p:cNvPr>
          <p:cNvSpPr/>
          <p:nvPr/>
        </p:nvSpPr>
        <p:spPr>
          <a:xfrm>
            <a:off x="3971778" y="234657"/>
            <a:ext cx="4042115" cy="59084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chemeClr val="accent6">
                    <a:lumMod val="20000"/>
                    <a:lumOff val="80000"/>
                  </a:schemeClr>
                </a:solidFill>
              </a:rPr>
              <a:t>أنواع الشحنات الكهربائية</a:t>
            </a:r>
            <a:endParaRPr lang="de-AT" b="1" dirty="0">
              <a:solidFill>
                <a:schemeClr val="accent6">
                  <a:lumMod val="20000"/>
                  <a:lumOff val="80000"/>
                </a:schemeClr>
              </a:solidFill>
            </a:endParaRPr>
          </a:p>
        </p:txBody>
      </p:sp>
      <p:pic>
        <p:nvPicPr>
          <p:cNvPr id="9" name="Audio 8">
            <a:hlinkClick r:id="" action="ppaction://media"/>
            <a:extLst>
              <a:ext uri="{FF2B5EF4-FFF2-40B4-BE49-F238E27FC236}">
                <a16:creationId xmlns:a16="http://schemas.microsoft.com/office/drawing/2014/main" id="{B9EBAC6D-A73B-49AA-BD5B-9A784B749DEC}"/>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306020789"/>
      </p:ext>
    </p:extLst>
  </p:cSld>
  <p:clrMapOvr>
    <a:masterClrMapping/>
  </p:clrMapOvr>
  <mc:AlternateContent xmlns:mc="http://schemas.openxmlformats.org/markup-compatibility/2006" xmlns:p14="http://schemas.microsoft.com/office/powerpoint/2010/main">
    <mc:Choice Requires="p14">
      <p:transition spd="slow" p14:dur="2000" advTm="92739"/>
    </mc:Choice>
    <mc:Fallback xmlns="">
      <p:transition spd="slow" advTm="927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inVertical)">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2" fill="hold" display="0">
                  <p:stCondLst>
                    <p:cond delay="indefinite"/>
                  </p:stCondLst>
                  <p:endCondLst>
                    <p:cond evt="onStopAudio" delay="0">
                      <p:tgtEl>
                        <p:sldTgt/>
                      </p:tgtEl>
                    </p:cond>
                  </p:endCondLst>
                </p:cTn>
                <p:tgtEl>
                  <p:spTgt spid="9"/>
                </p:tgtEl>
              </p:cMediaNode>
            </p:audio>
          </p:childTnLst>
        </p:cTn>
      </p:par>
    </p:tnLst>
    <p:bldLst>
      <p:bldP spid="3" grpId="0" animBg="1"/>
      <p:bldP spid="4" grpId="0" animBg="1"/>
      <p:bldP spid="5"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crollen: horizontal 2">
            <a:extLst>
              <a:ext uri="{FF2B5EF4-FFF2-40B4-BE49-F238E27FC236}">
                <a16:creationId xmlns:a16="http://schemas.microsoft.com/office/drawing/2014/main" id="{20D1B547-D889-468E-BD2F-85D802FA8992}"/>
              </a:ext>
            </a:extLst>
          </p:cNvPr>
          <p:cNvSpPr/>
          <p:nvPr/>
        </p:nvSpPr>
        <p:spPr>
          <a:xfrm>
            <a:off x="3776869" y="0"/>
            <a:ext cx="3869635" cy="1550504"/>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FF00"/>
                </a:solidFill>
              </a:rPr>
              <a:t>كيف نحدد نوع الشحنة؟</a:t>
            </a:r>
          </a:p>
          <a:p>
            <a:pPr algn="ctr"/>
            <a:r>
              <a:rPr lang="de-AT" b="1" dirty="0">
                <a:solidFill>
                  <a:srgbClr val="FFFF00"/>
                </a:solidFill>
              </a:rPr>
              <a:t>Wie bestimmt man die Art Ladung?</a:t>
            </a:r>
            <a:r>
              <a:rPr lang="ar-SY" b="1" dirty="0">
                <a:solidFill>
                  <a:srgbClr val="FFFF00"/>
                </a:solidFill>
              </a:rPr>
              <a:t> </a:t>
            </a:r>
            <a:endParaRPr lang="de-AT" b="1" dirty="0">
              <a:solidFill>
                <a:srgbClr val="FFFF00"/>
              </a:solidFill>
            </a:endParaRPr>
          </a:p>
        </p:txBody>
      </p:sp>
      <p:sp>
        <p:nvSpPr>
          <p:cNvPr id="2" name="Wolke 1">
            <a:extLst>
              <a:ext uri="{FF2B5EF4-FFF2-40B4-BE49-F238E27FC236}">
                <a16:creationId xmlns:a16="http://schemas.microsoft.com/office/drawing/2014/main" id="{039066AB-AC27-4328-8821-7CF9613E4238}"/>
              </a:ext>
            </a:extLst>
          </p:cNvPr>
          <p:cNvSpPr/>
          <p:nvPr/>
        </p:nvSpPr>
        <p:spPr>
          <a:xfrm>
            <a:off x="647114" y="1983545"/>
            <a:ext cx="11141612" cy="404895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2400" b="1" dirty="0"/>
              <a:t>عندما نستخدم مصباح سالب الشحنة , فإن كل جسم يلامس هذا المصباح يأخذ منه شحنات الكترونية سالبة أي يصبح الجسم سالب  </a:t>
            </a:r>
          </a:p>
          <a:p>
            <a:pPr algn="ctr"/>
            <a:r>
              <a:rPr lang="de-AT" b="1" dirty="0"/>
              <a:t>In einer Glimmlampe leuchtet jene Elektrode auf, die einen Körper berührt, der Elektronen abgeben kann. </a:t>
            </a:r>
            <a:endParaRPr lang="ar-SY" b="1" dirty="0"/>
          </a:p>
        </p:txBody>
      </p:sp>
      <p:pic>
        <p:nvPicPr>
          <p:cNvPr id="4" name="Audio 3">
            <a:hlinkClick r:id="" action="ppaction://media"/>
            <a:extLst>
              <a:ext uri="{FF2B5EF4-FFF2-40B4-BE49-F238E27FC236}">
                <a16:creationId xmlns:a16="http://schemas.microsoft.com/office/drawing/2014/main" id="{84F579BA-FF33-48C2-A443-816A2CF9BF1C}"/>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210527837"/>
      </p:ext>
    </p:extLst>
  </p:cSld>
  <p:clrMapOvr>
    <a:masterClrMapping/>
  </p:clrMapOvr>
  <mc:AlternateContent xmlns:mc="http://schemas.openxmlformats.org/markup-compatibility/2006" xmlns:p14="http://schemas.microsoft.com/office/powerpoint/2010/main">
    <mc:Choice Requires="p14">
      <p:transition spd="slow" p14:dur="2000" advTm="66232"/>
    </mc:Choice>
    <mc:Fallback xmlns="">
      <p:transition spd="slow" advTm="662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arn(inVertical)">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4"/>
                </p:tgtEl>
              </p:cMediaNode>
            </p:audio>
          </p:childTnLst>
        </p:cTn>
      </p:par>
    </p:tnLst>
    <p:bldLst>
      <p:bldP spid="3" grpId="0" animBg="1"/>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xplosion: 14 Zacken 4">
            <a:extLst>
              <a:ext uri="{FF2B5EF4-FFF2-40B4-BE49-F238E27FC236}">
                <a16:creationId xmlns:a16="http://schemas.microsoft.com/office/drawing/2014/main" id="{C66A3717-28E4-44AD-B81F-2171DB4BC34A}"/>
              </a:ext>
            </a:extLst>
          </p:cNvPr>
          <p:cNvSpPr/>
          <p:nvPr/>
        </p:nvSpPr>
        <p:spPr>
          <a:xfrm>
            <a:off x="1126434" y="182881"/>
            <a:ext cx="10018643" cy="1786596"/>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FF00"/>
                </a:solidFill>
              </a:rPr>
              <a:t>كيف يمكن قياس كمية الشحنة الكهربائية؟</a:t>
            </a:r>
          </a:p>
          <a:p>
            <a:pPr algn="ctr"/>
            <a:r>
              <a:rPr lang="de-AT" b="1" dirty="0">
                <a:solidFill>
                  <a:srgbClr val="FFFF00"/>
                </a:solidFill>
              </a:rPr>
              <a:t>Wie kann man die Größe der Ladungen feststellen?</a:t>
            </a:r>
          </a:p>
        </p:txBody>
      </p:sp>
      <p:sp>
        <p:nvSpPr>
          <p:cNvPr id="7" name="Pfeil: nach unten 6">
            <a:extLst>
              <a:ext uri="{FF2B5EF4-FFF2-40B4-BE49-F238E27FC236}">
                <a16:creationId xmlns:a16="http://schemas.microsoft.com/office/drawing/2014/main" id="{1A216BED-38ED-40EA-9157-403E6DC1A68C}"/>
              </a:ext>
            </a:extLst>
          </p:cNvPr>
          <p:cNvSpPr/>
          <p:nvPr/>
        </p:nvSpPr>
        <p:spPr>
          <a:xfrm>
            <a:off x="5190978" y="1856935"/>
            <a:ext cx="379828" cy="5345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Textfeld 7">
            <a:extLst>
              <a:ext uri="{FF2B5EF4-FFF2-40B4-BE49-F238E27FC236}">
                <a16:creationId xmlns:a16="http://schemas.microsoft.com/office/drawing/2014/main" id="{E37CAF6C-9C76-4AEA-A145-35CA68908659}"/>
              </a:ext>
            </a:extLst>
          </p:cNvPr>
          <p:cNvSpPr txBox="1"/>
          <p:nvPr/>
        </p:nvSpPr>
        <p:spPr>
          <a:xfrm>
            <a:off x="634198" y="2357855"/>
            <a:ext cx="10124888" cy="646331"/>
          </a:xfrm>
          <a:prstGeom prst="rect">
            <a:avLst/>
          </a:prstGeom>
          <a:noFill/>
        </p:spPr>
        <p:txBody>
          <a:bodyPr wrap="none" rtlCol="0">
            <a:spAutoFit/>
          </a:bodyPr>
          <a:lstStyle/>
          <a:p>
            <a:pPr algn="ctr"/>
            <a:r>
              <a:rPr lang="ar-SY" b="1" dirty="0"/>
              <a:t>عندما نشحن جسم ما فإن الشحنات تتوزع على سطحه بانتظام ويتم معرفة كمية الشحنات الكهربائية بواسطة جهاز يدعى الكتر وسكوب</a:t>
            </a:r>
          </a:p>
          <a:p>
            <a:pPr algn="ctr"/>
            <a:r>
              <a:rPr lang="ar-SY" b="1" dirty="0"/>
              <a:t>يحتوي على مؤشر يزداد انحرافه كلما زادت كمية الشحنات التي اكتسبها الجسم</a:t>
            </a:r>
            <a:endParaRPr lang="de-AT" b="1" dirty="0"/>
          </a:p>
        </p:txBody>
      </p:sp>
      <p:pic>
        <p:nvPicPr>
          <p:cNvPr id="10" name="Grafik 9">
            <a:extLst>
              <a:ext uri="{FF2B5EF4-FFF2-40B4-BE49-F238E27FC236}">
                <a16:creationId xmlns:a16="http://schemas.microsoft.com/office/drawing/2014/main" id="{D3327258-A8CD-4F91-912D-B1A823714205}"/>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954215" y="4065562"/>
            <a:ext cx="4726745" cy="2533650"/>
          </a:xfrm>
          <a:prstGeom prst="rect">
            <a:avLst/>
          </a:prstGeom>
        </p:spPr>
      </p:pic>
      <p:pic>
        <p:nvPicPr>
          <p:cNvPr id="12" name="Audio 11">
            <a:hlinkClick r:id="" action="ppaction://media"/>
            <a:extLst>
              <a:ext uri="{FF2B5EF4-FFF2-40B4-BE49-F238E27FC236}">
                <a16:creationId xmlns:a16="http://schemas.microsoft.com/office/drawing/2014/main" id="{B94DD821-D638-4C1C-8D3C-D30A63567BC8}"/>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996327840"/>
      </p:ext>
    </p:extLst>
  </p:cSld>
  <p:clrMapOvr>
    <a:masterClrMapping/>
  </p:clrMapOvr>
  <mc:AlternateContent xmlns:mc="http://schemas.openxmlformats.org/markup-compatibility/2006" xmlns:p14="http://schemas.microsoft.com/office/powerpoint/2010/main">
    <mc:Choice Requires="p14">
      <p:transition spd="slow" p14:dur="2000" advTm="53075"/>
    </mc:Choice>
    <mc:Fallback xmlns="">
      <p:transition spd="slow" advTm="530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7" fill="hold" display="0">
                  <p:stCondLst>
                    <p:cond delay="indefinite"/>
                  </p:stCondLst>
                  <p:endCondLst>
                    <p:cond evt="onStopAudio" delay="0">
                      <p:tgtEl>
                        <p:sldTgt/>
                      </p:tgtEl>
                    </p:cond>
                  </p:endCondLst>
                </p:cTn>
                <p:tgtEl>
                  <p:spTgt spid="12"/>
                </p:tgtEl>
              </p:cMediaNode>
            </p:audio>
          </p:childTnLst>
        </p:cTn>
      </p:par>
    </p:tnLst>
    <p:bldLst>
      <p:bldP spid="5"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E0FDA84D-F4E3-4ED7-BDF5-1EBDCF50B499}"/>
              </a:ext>
            </a:extLst>
          </p:cNvPr>
          <p:cNvSpPr txBox="1"/>
          <p:nvPr/>
        </p:nvSpPr>
        <p:spPr>
          <a:xfrm>
            <a:off x="838200" y="7353206"/>
            <a:ext cx="10624930" cy="230832"/>
          </a:xfrm>
          <a:prstGeom prst="rect">
            <a:avLst/>
          </a:prstGeom>
          <a:noFill/>
        </p:spPr>
        <p:txBody>
          <a:bodyPr wrap="square" rtlCol="0">
            <a:spAutoFit/>
          </a:bodyPr>
          <a:lstStyle/>
          <a:p>
            <a:r>
              <a:rPr lang="de-AT" sz="900"/>
              <a:t>"</a:t>
            </a:r>
            <a:r>
              <a:rPr lang="de-AT" sz="900">
                <a:hlinkClick r:id="rId5" tooltip="https://sr.wiktionary.org/wiki/%D9%81%D9%8E%D8%B5%D9%92%D9%84%D9%8C"/>
              </a:rPr>
              <a:t>Dieses Foto</a:t>
            </a:r>
            <a:r>
              <a:rPr lang="de-AT" sz="900"/>
              <a:t>" von Unbekannter Autor ist lizenziert gemäß </a:t>
            </a:r>
            <a:r>
              <a:rPr lang="de-AT" sz="900">
                <a:hlinkClick r:id="rId6" tooltip="https://creativecommons.org/licenses/by-sa/3.0/"/>
              </a:rPr>
              <a:t>CC BY-SA</a:t>
            </a:r>
            <a:endParaRPr lang="de-AT" sz="900"/>
          </a:p>
        </p:txBody>
      </p:sp>
      <p:sp>
        <p:nvSpPr>
          <p:cNvPr id="10" name="Textfeld 9">
            <a:extLst>
              <a:ext uri="{FF2B5EF4-FFF2-40B4-BE49-F238E27FC236}">
                <a16:creationId xmlns:a16="http://schemas.microsoft.com/office/drawing/2014/main" id="{D962A12D-8CBF-44D0-A0DC-0EE3528A6A0A}"/>
              </a:ext>
            </a:extLst>
          </p:cNvPr>
          <p:cNvSpPr txBox="1"/>
          <p:nvPr/>
        </p:nvSpPr>
        <p:spPr>
          <a:xfrm>
            <a:off x="1782792" y="6858000"/>
            <a:ext cx="8626415" cy="230832"/>
          </a:xfrm>
          <a:prstGeom prst="rect">
            <a:avLst/>
          </a:prstGeom>
          <a:noFill/>
        </p:spPr>
        <p:txBody>
          <a:bodyPr wrap="square" rtlCol="0">
            <a:spAutoFit/>
          </a:bodyPr>
          <a:lstStyle/>
          <a:p>
            <a:r>
              <a:rPr lang="de-AT" sz="900"/>
              <a:t>"</a:t>
            </a:r>
            <a:r>
              <a:rPr lang="de-AT" sz="900">
                <a:hlinkClick r:id="rId7" tooltip="http://perierga.gr/2016/07/%CE%AD%CE%BD%CE%B1%CF%82-%CE%B4%CF%81%CF%8C%CE%BC%CE%BF%CF%82-%CF%84%CE%AD%CF%83%CF%83%CE%B5%CF%81%CE%B9%CF%82-%CE%B5%CF%80%CE%BF%CF%87%CE%AD%CF%82/"/>
              </a:rPr>
              <a:t>Dieses Foto</a:t>
            </a:r>
            <a:r>
              <a:rPr lang="de-AT" sz="900"/>
              <a:t>" von Unbekannter Autor ist lizenziert gemäß </a:t>
            </a:r>
            <a:r>
              <a:rPr lang="de-AT" sz="900">
                <a:hlinkClick r:id="rId8" tooltip="https://creativecommons.org/licenses/by-nd/3.0/"/>
              </a:rPr>
              <a:t>CC BY-ND</a:t>
            </a:r>
            <a:endParaRPr lang="de-AT" sz="900"/>
          </a:p>
        </p:txBody>
      </p:sp>
      <p:sp>
        <p:nvSpPr>
          <p:cNvPr id="20" name="Textfeld 19">
            <a:extLst>
              <a:ext uri="{FF2B5EF4-FFF2-40B4-BE49-F238E27FC236}">
                <a16:creationId xmlns:a16="http://schemas.microsoft.com/office/drawing/2014/main" id="{31B1DC94-45B3-4FFC-8329-1A3C40D71701}"/>
              </a:ext>
            </a:extLst>
          </p:cNvPr>
          <p:cNvSpPr txBox="1"/>
          <p:nvPr/>
        </p:nvSpPr>
        <p:spPr>
          <a:xfrm>
            <a:off x="1243641" y="6858000"/>
            <a:ext cx="9704717" cy="230832"/>
          </a:xfrm>
          <a:prstGeom prst="rect">
            <a:avLst/>
          </a:prstGeom>
          <a:noFill/>
        </p:spPr>
        <p:txBody>
          <a:bodyPr wrap="square" rtlCol="0">
            <a:spAutoFit/>
          </a:bodyPr>
          <a:lstStyle/>
          <a:p>
            <a:r>
              <a:rPr lang="de-AT" sz="900"/>
              <a:t>"</a:t>
            </a:r>
            <a:r>
              <a:rPr lang="de-AT" sz="900">
                <a:hlinkClick r:id="rId9" tooltip="https://en.wikipedia.org/wiki/Season"/>
              </a:rPr>
              <a:t>Dieses Foto</a:t>
            </a:r>
            <a:r>
              <a:rPr lang="de-AT" sz="900"/>
              <a:t>" von Unbekannter Autor ist lizenziert gemäß </a:t>
            </a:r>
            <a:r>
              <a:rPr lang="de-AT" sz="900">
                <a:hlinkClick r:id="rId6" tooltip="https://creativecommons.org/licenses/by-sa/3.0/"/>
              </a:rPr>
              <a:t>CC BY-SA</a:t>
            </a:r>
            <a:endParaRPr lang="de-AT" sz="900"/>
          </a:p>
        </p:txBody>
      </p:sp>
      <p:sp>
        <p:nvSpPr>
          <p:cNvPr id="7" name="Ellipse 6">
            <a:extLst>
              <a:ext uri="{FF2B5EF4-FFF2-40B4-BE49-F238E27FC236}">
                <a16:creationId xmlns:a16="http://schemas.microsoft.com/office/drawing/2014/main" id="{41F4B7BF-9DEA-4DFB-BC55-05E36CBB292C}"/>
              </a:ext>
            </a:extLst>
          </p:cNvPr>
          <p:cNvSpPr/>
          <p:nvPr/>
        </p:nvSpPr>
        <p:spPr>
          <a:xfrm>
            <a:off x="2180493" y="281354"/>
            <a:ext cx="7399606" cy="12798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2400" b="1" dirty="0"/>
              <a:t>ما هي حاملات الشحنة السالبة؟</a:t>
            </a:r>
          </a:p>
          <a:p>
            <a:pPr algn="ctr"/>
            <a:r>
              <a:rPr lang="de-AT" sz="2000" b="1" dirty="0">
                <a:solidFill>
                  <a:srgbClr val="92D050"/>
                </a:solidFill>
              </a:rPr>
              <a:t>Was sind die Träger der negativen Ladung?</a:t>
            </a:r>
          </a:p>
        </p:txBody>
      </p:sp>
      <p:sp>
        <p:nvSpPr>
          <p:cNvPr id="11" name="Flussdiagramm: Lochstreifen 10">
            <a:extLst>
              <a:ext uri="{FF2B5EF4-FFF2-40B4-BE49-F238E27FC236}">
                <a16:creationId xmlns:a16="http://schemas.microsoft.com/office/drawing/2014/main" id="{FD57579C-60E3-477C-90DE-C1BADEF877FC}"/>
              </a:ext>
            </a:extLst>
          </p:cNvPr>
          <p:cNvSpPr/>
          <p:nvPr/>
        </p:nvSpPr>
        <p:spPr>
          <a:xfrm>
            <a:off x="1782792" y="1983545"/>
            <a:ext cx="8626414" cy="3247575"/>
          </a:xfrm>
          <a:prstGeom prst="flowChartPunchedTap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2000" b="1" dirty="0">
                <a:solidFill>
                  <a:srgbClr val="FF0000"/>
                </a:solidFill>
              </a:rPr>
              <a:t>تتألف جميع الأجسام من أجزاء صغيرة جدا, تتوضع الشحنات السالبة بين هذه الجزيئات الصغيرة وفي كثير من الحالات فإن هذه الشحنات الصغيرة تستطيع ان تنفصل عن الشحنات الموجبة وتستطيع خلال المعادن ان تتحرك بحرية اكثر من باقي المواد مثل الزجاج او البلاستيك مثلا</a:t>
            </a:r>
          </a:p>
          <a:p>
            <a:pPr algn="ctr"/>
            <a:r>
              <a:rPr lang="ar-SY" sz="2000" b="1" dirty="0">
                <a:solidFill>
                  <a:srgbClr val="FFFF00"/>
                </a:solidFill>
              </a:rPr>
              <a:t>تدعى الالكترونات </a:t>
            </a:r>
            <a:endParaRPr lang="de-AT" sz="2000" b="1" dirty="0">
              <a:solidFill>
                <a:srgbClr val="FFFF00"/>
              </a:solidFill>
            </a:endParaRPr>
          </a:p>
        </p:txBody>
      </p:sp>
      <p:sp>
        <p:nvSpPr>
          <p:cNvPr id="12" name="Pfeil: nach unten 11">
            <a:extLst>
              <a:ext uri="{FF2B5EF4-FFF2-40B4-BE49-F238E27FC236}">
                <a16:creationId xmlns:a16="http://schemas.microsoft.com/office/drawing/2014/main" id="{1B03F6FF-3362-45A6-A3E9-24C27B5CD8B2}"/>
              </a:ext>
            </a:extLst>
          </p:cNvPr>
          <p:cNvSpPr/>
          <p:nvPr/>
        </p:nvSpPr>
        <p:spPr>
          <a:xfrm>
            <a:off x="2855742" y="1561251"/>
            <a:ext cx="2180492" cy="104127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3" name="Audio 12">
            <a:hlinkClick r:id="" action="ppaction://media"/>
            <a:extLst>
              <a:ext uri="{FF2B5EF4-FFF2-40B4-BE49-F238E27FC236}">
                <a16:creationId xmlns:a16="http://schemas.microsoft.com/office/drawing/2014/main" id="{6F3FB617-AE5C-48B7-B795-B7C6CD90997B}"/>
              </a:ext>
            </a:extLst>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512476948"/>
      </p:ext>
    </p:extLst>
  </p:cSld>
  <p:clrMapOvr>
    <a:masterClrMapping/>
  </p:clrMapOvr>
  <mc:AlternateContent xmlns:mc="http://schemas.openxmlformats.org/markup-compatibility/2006" xmlns:p14="http://schemas.microsoft.com/office/powerpoint/2010/main">
    <mc:Choice Requires="p14">
      <p:transition spd="slow" p14:dur="2000" advTm="35643"/>
    </mc:Choice>
    <mc:Fallback xmlns="">
      <p:transition spd="slow" advTm="356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2" fill="hold" display="0">
                  <p:stCondLst>
                    <p:cond delay="indefinite"/>
                  </p:stCondLst>
                  <p:endCondLst>
                    <p:cond evt="onStopAudio" delay="0">
                      <p:tgtEl>
                        <p:sldTgt/>
                      </p:tgtEl>
                    </p:cond>
                  </p:endCondLst>
                </p:cTn>
                <p:tgtEl>
                  <p:spTgt spid="13"/>
                </p:tgtEl>
              </p:cMediaNode>
            </p:audio>
          </p:childTnLst>
        </p:cTn>
      </p:par>
    </p:tnLst>
    <p:bldLst>
      <p:bldP spid="7"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E7C1A-7057-481E-AB10-AEA1F4672DAA}"/>
              </a:ext>
            </a:extLst>
          </p:cNvPr>
          <p:cNvSpPr>
            <a:spLocks noGrp="1"/>
          </p:cNvSpPr>
          <p:nvPr>
            <p:ph type="title"/>
          </p:nvPr>
        </p:nvSpPr>
        <p:spPr>
          <a:xfrm>
            <a:off x="1209822" y="365125"/>
            <a:ext cx="10143978" cy="380463"/>
          </a:xfrm>
        </p:spPr>
        <p:txBody>
          <a:bodyPr>
            <a:normAutofit fontScale="90000"/>
          </a:bodyPr>
          <a:lstStyle/>
          <a:p>
            <a:r>
              <a:rPr lang="de-AT" dirty="0"/>
              <a:t>Verwendete Quellen und Bildquellen</a:t>
            </a:r>
          </a:p>
        </p:txBody>
      </p:sp>
      <p:sp>
        <p:nvSpPr>
          <p:cNvPr id="3" name="Inhaltsplatzhalter 2">
            <a:extLst>
              <a:ext uri="{FF2B5EF4-FFF2-40B4-BE49-F238E27FC236}">
                <a16:creationId xmlns:a16="http://schemas.microsoft.com/office/drawing/2014/main" id="{5CF9B75C-D880-4497-A05D-19653A55AF16}"/>
              </a:ext>
            </a:extLst>
          </p:cNvPr>
          <p:cNvSpPr>
            <a:spLocks noGrp="1"/>
          </p:cNvSpPr>
          <p:nvPr>
            <p:ph idx="1"/>
          </p:nvPr>
        </p:nvSpPr>
        <p:spPr>
          <a:xfrm>
            <a:off x="838200" y="1069145"/>
            <a:ext cx="10515600" cy="4364246"/>
          </a:xfrm>
        </p:spPr>
        <p:txBody>
          <a:bodyPr>
            <a:noAutofit/>
          </a:bodyPr>
          <a:lstStyle/>
          <a:p>
            <a:r>
              <a:rPr lang="de-AT" sz="1600" dirty="0">
                <a:hlinkClick r:id="rId5"/>
              </a:rPr>
              <a:t>https://c2.staticflickr.com/4/3526/4030750472_d29681d8cc_b.jpg</a:t>
            </a:r>
            <a:endParaRPr lang="de-AT" sz="1600" dirty="0"/>
          </a:p>
          <a:p>
            <a:r>
              <a:rPr lang="de-AT" sz="1600" dirty="0">
                <a:hlinkClick r:id="rId6"/>
              </a:rPr>
              <a:t>https://upload.wikimedia.org/wikipedia/commons/thumb/b/b5/Electroscope.png/200px-Electroscope.png</a:t>
            </a:r>
            <a:endParaRPr lang="de-AT" sz="1600" dirty="0"/>
          </a:p>
          <a:p>
            <a:endParaRPr lang="ar-SY" sz="1600" dirty="0"/>
          </a:p>
          <a:p>
            <a:r>
              <a:rPr lang="de-DE" sz="1600" dirty="0"/>
              <a:t>Reich, Marion: Physik verstehen. Österreichischer Bundesverlag Schulbuch GmbH &amp; Co. </a:t>
            </a:r>
            <a:r>
              <a:rPr lang="de-DE" sz="1600"/>
              <a:t>KG, Wien 2013.</a:t>
            </a:r>
          </a:p>
          <a:p>
            <a:endParaRPr lang="de-AT" sz="1600"/>
          </a:p>
          <a:p>
            <a:r>
              <a:rPr lang="de-AT" sz="1600" dirty="0"/>
              <a:t>Vorbereitung: Abdal Kader Alaalden</a:t>
            </a:r>
          </a:p>
        </p:txBody>
      </p:sp>
      <p:pic>
        <p:nvPicPr>
          <p:cNvPr id="4" name="Audio 3">
            <a:hlinkClick r:id="" action="ppaction://media"/>
            <a:extLst>
              <a:ext uri="{FF2B5EF4-FFF2-40B4-BE49-F238E27FC236}">
                <a16:creationId xmlns:a16="http://schemas.microsoft.com/office/drawing/2014/main" id="{197C3012-A458-4080-9F9D-7805DF5BA72F}"/>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543126379"/>
      </p:ext>
    </p:extLst>
  </p:cSld>
  <p:clrMapOvr>
    <a:masterClrMapping/>
  </p:clrMapOvr>
  <mc:AlternateContent xmlns:mc="http://schemas.openxmlformats.org/markup-compatibility/2006" xmlns:p14="http://schemas.microsoft.com/office/powerpoint/2010/main">
    <mc:Choice Requires="p14">
      <p:transition spd="slow" p14:dur="2000" advTm="11739"/>
    </mc:Choice>
    <mc:Fallback xmlns="">
      <p:transition spd="slow" advTm="117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7" fill="hold" display="0">
                  <p:stCondLst>
                    <p:cond delay="indefinite"/>
                  </p:stCondLst>
                  <p:endCondLst>
                    <p:cond evt="onStopAudio" delay="0">
                      <p:tgtEl>
                        <p:sldTgt/>
                      </p:tgtEl>
                    </p:cond>
                  </p:endCondLst>
                </p:cTn>
                <p:tgtEl>
                  <p:spTgt spid="4"/>
                </p:tgtEl>
              </p:cMediaNode>
            </p:audio>
          </p:childTnLst>
        </p:cTn>
      </p:par>
    </p:tnLst>
    <p:bldLst>
      <p:bldP spid="2" grpId="0"/>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7.6|0.9|6"/>
</p:tagLst>
</file>

<file path=ppt/tags/tag2.xml><?xml version="1.0" encoding="utf-8"?>
<p:tagLst xmlns:a="http://schemas.openxmlformats.org/drawingml/2006/main" xmlns:r="http://schemas.openxmlformats.org/officeDocument/2006/relationships" xmlns:p="http://schemas.openxmlformats.org/presentationml/2006/main">
  <p:tag name="TIMING" val="|1.3|10.6"/>
</p:tagLst>
</file>

<file path=ppt/tags/tag3.xml><?xml version="1.0" encoding="utf-8"?>
<p:tagLst xmlns:a="http://schemas.openxmlformats.org/drawingml/2006/main" xmlns:r="http://schemas.openxmlformats.org/officeDocument/2006/relationships" xmlns:p="http://schemas.openxmlformats.org/presentationml/2006/main">
  <p:tag name="TIMING" val="|0.7|4.7|39.8|11.8|19"/>
</p:tagLst>
</file>

<file path=ppt/tags/tag4.xml><?xml version="1.0" encoding="utf-8"?>
<p:tagLst xmlns:a="http://schemas.openxmlformats.org/drawingml/2006/main" xmlns:r="http://schemas.openxmlformats.org/officeDocument/2006/relationships" xmlns:p="http://schemas.openxmlformats.org/presentationml/2006/main">
  <p:tag name="TIMING" val="|1.1|9.3"/>
</p:tagLst>
</file>

<file path=ppt/tags/tag5.xml><?xml version="1.0" encoding="utf-8"?>
<p:tagLst xmlns:a="http://schemas.openxmlformats.org/drawingml/2006/main" xmlns:r="http://schemas.openxmlformats.org/officeDocument/2006/relationships" xmlns:p="http://schemas.openxmlformats.org/presentationml/2006/main">
  <p:tag name="TIMING" val="|1.2|10.6|32.9"/>
</p:tagLst>
</file>

<file path=ppt/tags/tag6.xml><?xml version="1.0" encoding="utf-8"?>
<p:tagLst xmlns:a="http://schemas.openxmlformats.org/drawingml/2006/main" xmlns:r="http://schemas.openxmlformats.org/officeDocument/2006/relationships" xmlns:p="http://schemas.openxmlformats.org/presentationml/2006/main">
  <p:tag name="TIMING" val="|0.7|6.9|1.1"/>
</p:tagLst>
</file>

<file path=ppt/tags/tag7.xml><?xml version="1.0" encoding="utf-8"?>
<p:tagLst xmlns:a="http://schemas.openxmlformats.org/drawingml/2006/main" xmlns:r="http://schemas.openxmlformats.org/officeDocument/2006/relationships" xmlns:p="http://schemas.openxmlformats.org/presentationml/2006/main">
  <p:tag name="TIMING" val="|0.8|0.9|0.8|0.6|0.6|0.7|0.5|0.6|0.6|0.6"/>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347</Words>
  <Application>Microsoft Office PowerPoint</Application>
  <PresentationFormat>Breitbild</PresentationFormat>
  <Paragraphs>41</Paragraphs>
  <Slides>7</Slides>
  <Notes>0</Notes>
  <HiddenSlides>0</HiddenSlides>
  <MMClips>7</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7</vt:i4>
      </vt:variant>
    </vt:vector>
  </HeadingPairs>
  <TitlesOfParts>
    <vt:vector size="12" baseType="lpstr">
      <vt:lpstr>Arial</vt:lpstr>
      <vt:lpstr>Avenir Roman</vt:lpstr>
      <vt:lpstr>Calibri</vt:lpstr>
      <vt:lpstr>Calibri Light</vt:lpstr>
      <vt:lpstr>Office</vt:lpstr>
      <vt:lpstr> </vt:lpstr>
      <vt:lpstr>PowerPoint-Präsentation</vt:lpstr>
      <vt:lpstr>PowerPoint-Präsentation</vt:lpstr>
      <vt:lpstr>PowerPoint-Präsentation</vt:lpstr>
      <vt:lpstr>PowerPoint-Präsentation</vt:lpstr>
      <vt:lpstr>PowerPoint-Präsentation</vt:lpstr>
      <vt:lpstr>Verwendete Quellen und Bildquellen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تغير ضغط الهواء وتشكل الرياح Luftdruckunterschiede und Wind</dc:title>
  <dc:creator>Alaalden</dc:creator>
  <cp:lastModifiedBy>Lisa Vötter</cp:lastModifiedBy>
  <cp:revision>66</cp:revision>
  <dcterms:created xsi:type="dcterms:W3CDTF">2020-06-22T11:44:14Z</dcterms:created>
  <dcterms:modified xsi:type="dcterms:W3CDTF">2020-06-29T17:11:26Z</dcterms:modified>
</cp:coreProperties>
</file>