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D1E2"/>
    <a:srgbClr val="FFBDBD"/>
    <a:srgbClr val="FF6969"/>
    <a:srgbClr val="D50505"/>
    <a:srgbClr val="C00000"/>
    <a:srgbClr val="002060"/>
    <a:srgbClr val="74A4CA"/>
    <a:srgbClr val="75A4C8"/>
    <a:srgbClr val="BDDD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85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2424" y="1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97826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537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777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6703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06500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567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1024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300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8214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001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67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DD728-A7A2-46D7-80A4-ADEA56089482}" type="datetimeFigureOut">
              <a:rPr lang="de-AT" smtClean="0"/>
              <a:t>06.03.2023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719DA-F28E-4E0B-B658-10E8DA5F60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79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B724C1-A92C-EF0B-45E2-440988AD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066" y="684581"/>
            <a:ext cx="7886700" cy="108853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tr-T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Aİ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LEV</a:t>
            </a:r>
            <a:r>
              <a:rPr lang="tr-T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İ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</a:t>
            </a:r>
            <a:r>
              <a:rPr lang="tr-T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İ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PERKOLESTEROLEM</a:t>
            </a:r>
            <a:r>
              <a:rPr lang="tr-T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İ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(AH)“</a:t>
            </a:r>
            <a:r>
              <a:rPr lang="tr-T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tr-T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AT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Çocuklarda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AT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hastal</a:t>
            </a:r>
            <a:r>
              <a:rPr lang="tr-T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ı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 </a:t>
            </a:r>
            <a:r>
              <a:rPr lang="tr-T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seviyesine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AT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yükselmiş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AT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kolesterol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AT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taraması</a:t>
            </a:r>
            <a:r>
              <a:rPr lang="de-A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
</a:t>
            </a:r>
            <a:r>
              <a:rPr lang="tr-T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için katılım çağrısı</a:t>
            </a:r>
            <a:endParaRPr lang="de-AT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506D545-78D3-BD8C-9CD8-531D1C7EEA26}"/>
              </a:ext>
            </a:extLst>
          </p:cNvPr>
          <p:cNvSpPr txBox="1"/>
          <p:nvPr/>
        </p:nvSpPr>
        <p:spPr>
          <a:xfrm>
            <a:off x="2931636" y="6533759"/>
            <a:ext cx="6174792" cy="259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68780" algn="ctr">
              <a:lnSpc>
                <a:spcPts val="1300"/>
              </a:lnSpc>
              <a:spcBef>
                <a:spcPts val="175"/>
              </a:spcBef>
              <a:spcAft>
                <a:spcPts val="0"/>
              </a:spcAft>
            </a:pPr>
            <a:r>
              <a:rPr lang="tr-TR" sz="125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</a:t>
            </a:r>
            <a:r>
              <a:rPr lang="de-DE" sz="125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KALB</a:t>
            </a:r>
            <a:r>
              <a:rPr lang="tr-TR" sz="125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İNİZİ DE DÜŞÜNÜN!</a:t>
            </a:r>
            <a:endParaRPr lang="de-AT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EFA5BD2-7AC3-56E2-D544-A928306A0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740" y="144562"/>
            <a:ext cx="1404686" cy="603022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6D48F1A3-2AFA-31F8-09BE-6139CD367E67}"/>
              </a:ext>
            </a:extLst>
          </p:cNvPr>
          <p:cNvSpPr txBox="1"/>
          <p:nvPr/>
        </p:nvSpPr>
        <p:spPr>
          <a:xfrm>
            <a:off x="-219359" y="6157601"/>
            <a:ext cx="5069336" cy="6422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8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tr-TR" sz="90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Üniversite kliniği Çocuk ve Genç Saglığı ve Hastalıkları Bölümü tarafından  hazırlanan araştırmadır.</a:t>
            </a:r>
            <a:endParaRPr kumimoji="0" lang="de-AT" sz="9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tr-TR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Viyana Tıp Üniversitesi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12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900" b="0" i="0" u="none" strike="noStrike" kern="1200" cap="none" spc="-45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</a:t>
            </a:r>
            <a:r>
              <a:rPr kumimoji="0" lang="de-AT" sz="900" b="0" i="0" u="none" strike="noStrike" kern="1200" cap="none" spc="-15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oje</a:t>
            </a:r>
            <a:r>
              <a:rPr kumimoji="0" lang="tr-TR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idaresi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</a:t>
            </a:r>
            <a:r>
              <a:rPr kumimoji="0" lang="de-AT" sz="900" b="0" i="0" u="none" strike="noStrike" kern="1200" cap="none" spc="-2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Uni</a:t>
            </a:r>
            <a:r>
              <a:rPr kumimoji="0" lang="de-AT" sz="9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</a:t>
            </a:r>
            <a:r>
              <a:rPr kumimoji="0" lang="de-AT" sz="9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</a:t>
            </a:r>
            <a:r>
              <a:rPr kumimoji="0" lang="de-AT" sz="900" b="0" i="0" u="none" strike="noStrike" kern="1200" cap="none" spc="-1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of.</a:t>
            </a:r>
            <a:r>
              <a:rPr kumimoji="0" lang="de-AT" sz="900" b="0" i="0" u="none" strike="noStrike" kern="1200" cap="none" spc="8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</a:t>
            </a:r>
            <a:r>
              <a:rPr kumimoji="0" lang="de-AT" sz="9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</a:t>
            </a:r>
            <a:r>
              <a:rPr kumimoji="0" lang="de-AT" sz="900" b="0" i="0" u="none" strike="noStrike" kern="1200" cap="none" spc="3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Susanne</a:t>
            </a:r>
            <a:r>
              <a:rPr kumimoji="0" lang="de-AT" sz="900" b="0" i="0" u="none" strike="noStrike" kern="1200" cap="none" spc="3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G</a:t>
            </a:r>
            <a:r>
              <a:rPr kumimoji="0" lang="de-AT" sz="900" b="0" i="0" u="none" strike="noStrike" kern="1200" cap="none" spc="-1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ebe</a:t>
            </a:r>
            <a:r>
              <a:rPr kumimoji="0" lang="de-AT" sz="900" b="0" i="0" u="none" strike="noStrike" kern="1200" cap="none" spc="-2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-Pl</a:t>
            </a:r>
            <a:r>
              <a:rPr kumimoji="0" lang="de-AT" sz="900" b="0" i="0" u="none" strike="noStrike" kern="1200" cap="none" spc="-1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tze</a:t>
            </a:r>
            <a:r>
              <a:rPr kumimoji="0" lang="de-AT" sz="900" b="0" i="0" u="none" strike="noStrike" kern="1200" cap="none" spc="-4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</a:t>
            </a:r>
            <a:r>
              <a:rPr kumimoji="0" lang="de-AT" sz="900" b="0" i="0" u="none" strike="noStrike" kern="1200" cap="none" spc="-7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AT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MBA</a:t>
            </a:r>
            <a:endParaRPr kumimoji="0" lang="de-AT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246380" marR="0" lvl="0" indent="0" algn="l" defTabSz="914400" rtl="0" eaLnBrk="1" fontAlgn="auto" latinLnBrk="0" hangingPunct="1">
              <a:lnSpc>
                <a:spcPct val="90000"/>
              </a:lnSpc>
              <a:spcBef>
                <a:spcPts val="22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900" b="0" i="0" u="none" strike="noStrike" kern="1200" cap="none" spc="-45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</a:t>
            </a:r>
            <a:r>
              <a:rPr kumimoji="0" lang="de-DE" sz="900" b="0" i="0" u="none" strike="noStrike" kern="1200" cap="none" spc="-15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oje</a:t>
            </a:r>
            <a:r>
              <a:rPr kumimoji="0" lang="tr-TR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yönetimi</a:t>
            </a:r>
            <a:r>
              <a:rPr lang="de-AT" sz="90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kumimoji="0" lang="de-DE" sz="900" b="0" i="0" u="none" strike="noStrike" kern="1200" cap="none" spc="3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nl-NL" sz="900" b="0" i="0" u="none" strike="noStrike" kern="1200" cap="none" spc="3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Ap.Prof. PD. Mag. DDr. 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Al</a:t>
            </a:r>
            <a:r>
              <a:rPr kumimoji="0" lang="de-DE" sz="900" b="0" i="0" u="none" strike="noStrike" kern="1200" cap="none" spc="-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e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xand</a:t>
            </a:r>
            <a:r>
              <a:rPr kumimoji="0" lang="de-DE" sz="900" b="0" i="0" u="none" strike="noStrike" kern="1200" cap="none" spc="-1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</a:t>
            </a:r>
            <a:r>
              <a:rPr kumimoji="0" lang="de-DE" sz="900" b="0" i="0" u="none" strike="noStrike" kern="1200" cap="none" spc="-5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Thajer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, </a:t>
            </a:r>
            <a:r>
              <a:rPr kumimoji="0" lang="de-DE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MSc</a:t>
            </a: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. MBA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0072CE8C-F8EC-4CF7-A317-7D14D40C9E1B}"/>
              </a:ext>
            </a:extLst>
          </p:cNvPr>
          <p:cNvSpPr/>
          <p:nvPr/>
        </p:nvSpPr>
        <p:spPr>
          <a:xfrm>
            <a:off x="339772" y="1800835"/>
            <a:ext cx="7919311" cy="2730137"/>
          </a:xfrm>
          <a:prstGeom prst="roundRect">
            <a:avLst/>
          </a:prstGeom>
          <a:solidFill>
            <a:srgbClr val="B2D1E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92760" marR="551815" lvl="0" indent="-28575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tr-TR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Kalp krizi 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ve </a:t>
            </a:r>
            <a:r>
              <a:rPr lang="tr-TR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felç vakalarının 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temelinin genç yaşta atıldığını </a:t>
            </a:r>
          </a:p>
          <a:p>
            <a:pPr marL="207010" marR="551815" lvl="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 biliyor muydunuz?</a:t>
            </a:r>
            <a:endParaRPr kumimoji="0" lang="de-AT" sz="1400" b="0" i="0" u="none" strike="noStrike" kern="1200" cap="none" spc="-4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78460" marR="552450" lvl="0" indent="-1714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de-AT" sz="11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tr-TR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Yüksek kolesterol 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(</a:t>
            </a:r>
            <a:r>
              <a:rPr kumimoji="0" lang="de-AT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= 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kan yağı) kalıtsal olabilir ve çocuklarda bile </a:t>
            </a:r>
          </a:p>
          <a:p>
            <a:pPr marL="207010" marR="552450" lvl="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1400" spc="-40" dirty="0">
                <a:solidFill>
                  <a:srgbClr val="3634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kan damarlarına zarar verebilir.</a:t>
            </a:r>
            <a:endParaRPr kumimoji="0" lang="de-AT" sz="14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78460" marR="552450" lvl="0" indent="-1714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de-AT" sz="11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Yüksek kolesterol (= LDL-C: "kötü" kolesterol) çocuk </a:t>
            </a:r>
            <a:r>
              <a:rPr kumimoji="0" lang="de-DE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yaşta </a:t>
            </a:r>
            <a:r>
              <a:rPr kumimoji="0" lang="de-AT" sz="1400" b="0" i="0" u="none" strike="noStrike" kern="1200" cap="none" spc="-40" normalizeH="0" baseline="0" noProof="0" dirty="0" err="1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te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şhis ve tedavi edilirse, </a:t>
            </a:r>
            <a:r>
              <a:rPr kumimoji="0" lang="tr-TR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kan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tr-TR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damarlarındaki </a:t>
            </a:r>
            <a:r>
              <a:rPr kumimoji="0" lang="tr-TR" sz="140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bu</a:t>
            </a:r>
            <a:r>
              <a:rPr kumimoji="0" lang="tr-TR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hasar önlenebilir.</a:t>
            </a:r>
            <a:endParaRPr kumimoji="0" lang="de-AT" sz="1400" b="1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de-AT" sz="1100" spc="-40" dirty="0">
              <a:solidFill>
                <a:srgbClr val="3634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2760" marR="552450" lvl="0" indent="-285750" algn="l" defTabSz="914400" rtl="0" eaLnBrk="1" fontAlgn="auto" latinLnBrk="0" hangingPunct="1">
              <a:lnSpc>
                <a:spcPct val="111000"/>
              </a:lnSpc>
              <a:spcBef>
                <a:spcPts val="5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Aile</a:t>
            </a:r>
            <a:r>
              <a:rPr lang="tr-TR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vi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b="1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hiperkolesterolemi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(AH) =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kalıtsal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dislip</a:t>
            </a:r>
            <a:r>
              <a:rPr lang="tr-TR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oprotein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emi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erken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kardiyovasküler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hastalıklar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için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bir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risk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faktörü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teşkil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eder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(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sıklık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: 200-500 </a:t>
            </a:r>
            <a:r>
              <a:rPr lang="de-AT" sz="1400" spc="-40" dirty="0" err="1">
                <a:solidFill>
                  <a:srgbClr val="363435"/>
                </a:solidFill>
                <a:latin typeface="Times New Roman" panose="02020603050405020304" pitchFamily="18" charset="0"/>
              </a:rPr>
              <a:t>kişide</a:t>
            </a:r>
            <a:r>
              <a:rPr lang="de-AT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 1).</a:t>
            </a:r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34B77196-0A9D-6A8A-0B88-D808516D7E0D}"/>
              </a:ext>
            </a:extLst>
          </p:cNvPr>
          <p:cNvSpPr/>
          <p:nvPr/>
        </p:nvSpPr>
        <p:spPr>
          <a:xfrm>
            <a:off x="697269" y="4678093"/>
            <a:ext cx="4853607" cy="1236199"/>
          </a:xfrm>
          <a:prstGeom prst="roundRect">
            <a:avLst/>
          </a:prstGeom>
          <a:solidFill>
            <a:srgbClr val="FFBDB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5" name="Rechteck: abgerundete Ecken 34">
            <a:extLst>
              <a:ext uri="{FF2B5EF4-FFF2-40B4-BE49-F238E27FC236}">
                <a16:creationId xmlns:a16="http://schemas.microsoft.com/office/drawing/2014/main" id="{FA0A7EBC-E58F-CFEC-0EE0-DBCA4DAA3947}"/>
              </a:ext>
            </a:extLst>
          </p:cNvPr>
          <p:cNvSpPr/>
          <p:nvPr/>
        </p:nvSpPr>
        <p:spPr>
          <a:xfrm>
            <a:off x="4733673" y="5070583"/>
            <a:ext cx="2051538" cy="1423409"/>
          </a:xfrm>
          <a:prstGeom prst="roundRect">
            <a:avLst/>
          </a:prstGeom>
          <a:solidFill>
            <a:srgbClr val="B2D1E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tr-TR" sz="16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Daha fazla bilgi için:</a:t>
            </a:r>
            <a:endParaRPr lang="de-AT" sz="1600" b="1" spc="-40" dirty="0">
              <a:solidFill>
                <a:srgbClr val="363435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78B72C9C-41A6-5732-DE16-AB32BC95ACCF}"/>
              </a:ext>
            </a:extLst>
          </p:cNvPr>
          <p:cNvGrpSpPr/>
          <p:nvPr/>
        </p:nvGrpSpPr>
        <p:grpSpPr>
          <a:xfrm>
            <a:off x="6828692" y="4683368"/>
            <a:ext cx="1863968" cy="1834661"/>
            <a:chOff x="1350655" y="2851571"/>
            <a:chExt cx="2402032" cy="2798307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E22C13B5-DCE0-5C76-48C7-7FDDF3CD5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0655" y="2851571"/>
              <a:ext cx="2402032" cy="2798307"/>
            </a:xfrm>
            <a:prstGeom prst="rect">
              <a:avLst/>
            </a:prstGeom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EAC68830-CDED-E6B4-78CB-F46C9042B643}"/>
                </a:ext>
              </a:extLst>
            </p:cNvPr>
            <p:cNvSpPr txBox="1"/>
            <p:nvPr/>
          </p:nvSpPr>
          <p:spPr>
            <a:xfrm>
              <a:off x="2296696" y="2926576"/>
              <a:ext cx="453919" cy="8493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AT" sz="3600" dirty="0">
                  <a:solidFill>
                    <a:srgbClr val="999C95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?</a:t>
              </a:r>
              <a:endParaRPr lang="de-AT" sz="1050" dirty="0"/>
            </a:p>
          </p:txBody>
        </p: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76BFCA17-C3AD-2C08-884A-F8A38668B208}"/>
              </a:ext>
            </a:extLst>
          </p:cNvPr>
          <p:cNvSpPr txBox="1"/>
          <p:nvPr/>
        </p:nvSpPr>
        <p:spPr>
          <a:xfrm>
            <a:off x="795676" y="4734528"/>
            <a:ext cx="512735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AT" sz="1600" b="1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Neden</a:t>
            </a: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de-AT" sz="1600" b="1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Avusturya</a:t>
            </a: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AH </a:t>
            </a:r>
            <a:r>
              <a:rPr lang="de-AT" sz="1600" b="1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taramasına</a:t>
            </a: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r>
              <a:rPr lang="de-AT" sz="1600" b="1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katılmalısınız</a:t>
            </a:r>
            <a:r>
              <a:rPr lang="de-AT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?</a:t>
            </a:r>
            <a:endParaRPr lang="de-AT" sz="1400" u="sng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tr-TR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Tanı yapılarak riskleri azal</a:t>
            </a:r>
            <a:r>
              <a:rPr lang="de-AT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t</a:t>
            </a:r>
            <a:r>
              <a:rPr lang="tr-TR" sz="1400" b="1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mak için</a:t>
            </a:r>
            <a:endParaRPr lang="de-AT" sz="1400" spc="-40" dirty="0">
              <a:solidFill>
                <a:srgbClr val="363435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erken teşhis</a:t>
            </a:r>
            <a:endParaRPr lang="de-AT" sz="1400" spc="-40" dirty="0">
              <a:solidFill>
                <a:srgbClr val="363435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r-TR" sz="1400" spc="-40" dirty="0">
                <a:solidFill>
                  <a:srgbClr val="363435"/>
                </a:solidFill>
                <a:latin typeface="Times New Roman" panose="02020603050405020304" pitchFamily="18" charset="0"/>
              </a:rPr>
              <a:t>zamanında terapi</a:t>
            </a:r>
            <a:endParaRPr lang="de-AT" sz="1400" spc="-40" dirty="0">
              <a:solidFill>
                <a:srgbClr val="363435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C841FE0C-308E-04D8-1205-4875EE12ECA1}"/>
              </a:ext>
            </a:extLst>
          </p:cNvPr>
          <p:cNvSpPr/>
          <p:nvPr/>
        </p:nvSpPr>
        <p:spPr>
          <a:xfrm>
            <a:off x="5499652" y="2243149"/>
            <a:ext cx="3315317" cy="754473"/>
          </a:xfrm>
          <a:prstGeom prst="roundRect">
            <a:avLst/>
          </a:prstGeom>
          <a:solidFill>
            <a:srgbClr val="FFBDB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37D09A3-666E-844B-D116-7A5B7A51A232}"/>
              </a:ext>
            </a:extLst>
          </p:cNvPr>
          <p:cNvSpPr txBox="1"/>
          <p:nvPr/>
        </p:nvSpPr>
        <p:spPr>
          <a:xfrm>
            <a:off x="5625548" y="2243151"/>
            <a:ext cx="3601404" cy="792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7010" marR="551815" lvl="0" algn="l" defTabSz="914400" rtl="0" eaLnBrk="1" fontAlgn="auto" latinLnBrk="0" hangingPunct="1">
              <a:lnSpc>
                <a:spcPct val="111000"/>
              </a:lnSpc>
              <a:spcBef>
                <a:spcPts val="85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Ailenizde kan yağları düzeyi yüksek 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mi veya kan lipitlerini düşürücü </a:t>
            </a:r>
            <a:r>
              <a:rPr kumimoji="0" lang="tr-TR" sz="1400" b="1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ilaçlar</a:t>
            </a:r>
            <a:r>
              <a:rPr kumimoji="0" lang="tr-TR" sz="1400" b="0" i="0" u="none" strike="noStrike" kern="1200" cap="none" spc="-40" normalizeH="0" baseline="0" noProof="0" dirty="0">
                <a:ln>
                  <a:noFill/>
                </a:ln>
                <a:solidFill>
                  <a:srgbClr val="363435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(örn. statinler) kullanılıyor mu?</a:t>
            </a:r>
            <a:endParaRPr kumimoji="0" lang="de-AT" sz="1400" b="0" i="0" u="none" strike="noStrike" kern="1200" cap="none" spc="-40" normalizeH="0" baseline="0" noProof="0" dirty="0">
              <a:ln>
                <a:noFill/>
              </a:ln>
              <a:solidFill>
                <a:srgbClr val="363435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D03DDBD-46DE-BB78-3E2A-305B3D89D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E2A884-F197-7F0D-3444-BA11116C2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A76E138-207E-ABCF-E183-F1F73BEFE2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15" t="21955" r="10193" b="14552"/>
          <a:stretch/>
        </p:blipFill>
        <p:spPr>
          <a:xfrm>
            <a:off x="147406" y="58172"/>
            <a:ext cx="2784230" cy="694829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6C8FA690-80A9-4F4B-8E4F-86EDDA4B385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414" y="5430732"/>
            <a:ext cx="1039025" cy="103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65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200</Words>
  <Application>Microsoft Office PowerPoint</Application>
  <PresentationFormat>Bildschirmpräsentation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Times New Roman</vt:lpstr>
      <vt:lpstr>Wingdings</vt:lpstr>
      <vt:lpstr>Office</vt:lpstr>
      <vt:lpstr>“AİLEVİ HİPERKOLESTEROLEMİ (AH)“ Çocuklarda hastalık seviyesine yükselmiş kolesterol taraması
için katılım çağrısı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Screening auf familiäre Hypercholesterinämie  (= erhöhte Blutfette) bei Kindern</dc:title>
  <dc:creator>Karoline</dc:creator>
  <cp:lastModifiedBy>Greber-Platzer Susanne</cp:lastModifiedBy>
  <cp:revision>34</cp:revision>
  <dcterms:created xsi:type="dcterms:W3CDTF">2022-12-19T07:56:46Z</dcterms:created>
  <dcterms:modified xsi:type="dcterms:W3CDTF">2023-03-06T06:51:05Z</dcterms:modified>
</cp:coreProperties>
</file>