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277" r:id="rId3"/>
    <p:sldId id="256" r:id="rId4"/>
    <p:sldId id="257" r:id="rId5"/>
    <p:sldId id="258" r:id="rId6"/>
    <p:sldId id="263" r:id="rId7"/>
    <p:sldId id="265" r:id="rId8"/>
    <p:sldId id="259" r:id="rId9"/>
    <p:sldId id="266" r:id="rId10"/>
    <p:sldId id="275" r:id="rId11"/>
    <p:sldId id="260" r:id="rId12"/>
    <p:sldId id="267" r:id="rId13"/>
    <p:sldId id="268" r:id="rId14"/>
    <p:sldId id="269" r:id="rId15"/>
    <p:sldId id="270" r:id="rId16"/>
    <p:sldId id="272" r:id="rId17"/>
    <p:sldId id="303" r:id="rId18"/>
    <p:sldId id="261" r:id="rId19"/>
    <p:sldId id="273" r:id="rId20"/>
    <p:sldId id="276" r:id="rId21"/>
    <p:sldId id="271" r:id="rId22"/>
    <p:sldId id="262" r:id="rId23"/>
    <p:sldId id="274" r:id="rId2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105" d="100"/>
          <a:sy n="105" d="100"/>
        </p:scale>
        <p:origin x="75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EA121F-68B7-4F40-B3FF-61F307C9BD2D}" type="datetimeFigureOut">
              <a:rPr lang="de-AT" smtClean="0"/>
              <a:t>11.03.2025</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5D01CE-1DA6-4771-99FD-C490C5E37C09}" type="slidenum">
              <a:rPr lang="de-AT" smtClean="0"/>
              <a:t>‹Nr.›</a:t>
            </a:fld>
            <a:endParaRPr lang="de-AT"/>
          </a:p>
        </p:txBody>
      </p:sp>
    </p:spTree>
    <p:extLst>
      <p:ext uri="{BB962C8B-B14F-4D97-AF65-F5344CB8AC3E}">
        <p14:creationId xmlns:p14="http://schemas.microsoft.com/office/powerpoint/2010/main" val="2261609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A0D4B6-46C4-7E1E-8DA7-637EC045B990}"/>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C6E3757C-C541-4B15-6029-0709DCC63E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7E7CEBAF-7029-5460-2CFE-79E8291294F2}"/>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C1ED6489-D20A-84CC-1822-1CFEE3BC412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F634EAD1-9889-034A-F083-D94AFA4A0826}"/>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863408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3B1C18-F6C2-1CFA-FC75-B8EC90E710B9}"/>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9DBB862D-6345-FFD2-BB51-6442FA7DD385}"/>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534EBD4A-BCEC-84F0-8CE1-689841119983}"/>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F9902C9D-0156-24D0-83A2-8B893B4311A4}"/>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CE6B179-17F6-2CEF-0BD0-0F911612756C}"/>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48054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472116EF-F45E-FE1C-1C04-7E096C374C53}"/>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0F9D4EC6-F8E9-5975-27E6-9F6AD4C1383D}"/>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55DD7D48-D5E8-F655-1054-6AC6871BB211}"/>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84BE5B74-88F7-39DB-7D8E-2454BA6A95E7}"/>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97C6C75B-055B-2444-01A1-C0DF23436CF6}"/>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2907012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61F2F5-857A-0DCA-771F-0D241EE3B7CA}"/>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1FAA78D1-0695-2E32-C1D1-8D05BC849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403898D0-D92F-CC8B-44E0-8189E77B2EAD}"/>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A1ACB646-180E-82E0-802F-B21B064A8184}"/>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C9F8A86E-5F46-36C6-F156-98140EAC82FB}"/>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34806368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CA4EF9-B5FC-A543-64C4-9BBCBB73FD70}"/>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65E9DE13-078B-E82B-9F8B-A791FB9B01A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20C3B778-F571-48AF-6FE9-D053D2988253}"/>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A422AACA-EF77-6F7C-2BBB-E5D42FFAEC9E}"/>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276736AE-CE01-882D-1CB0-1570865CAC88}"/>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17666758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482F4C-7E9A-6643-5F3C-B6A30405D179}"/>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0D91D552-8566-C87A-3190-DEF9E92FFA4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AD9DD5D1-AE1D-440B-6E99-54E9486DA8F4}"/>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E585F333-A6F2-27DD-F199-D475ECDA2117}"/>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6DEC115-0965-A7BC-A72F-2B9C50E69125}"/>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1924725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4B1C50-B4BE-D7E9-6F12-E708B5E84392}"/>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8DC05748-7050-2D14-E9F9-821D5EE4D9B6}"/>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9FA6665B-55C1-BFF5-2E10-9EFF351272D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85C8D690-8365-82B9-F936-CC46CA1E4D7A}"/>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6" name="Fußzeilenplatzhalter 5">
            <a:extLst>
              <a:ext uri="{FF2B5EF4-FFF2-40B4-BE49-F238E27FC236}">
                <a16:creationId xmlns:a16="http://schemas.microsoft.com/office/drawing/2014/main" id="{DFBADEA3-43A4-DB7C-8739-169E4AAC24AC}"/>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30FA271B-538F-EE0A-C0B6-FF50C1056668}"/>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1987437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C1EB8A-3FC3-C351-F82D-9B285F2CD215}"/>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6F81C197-AD9C-56E2-C0E8-114832ED6B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8F5864E0-8014-D9B7-655A-D6F56883A7F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428421C2-D59C-F92B-BD9B-05F8C16906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FC626745-9112-EA04-17FE-287D84D49CE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4D090627-D89B-4FBC-57F4-7E527005BC5D}"/>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8" name="Fußzeilenplatzhalter 7">
            <a:extLst>
              <a:ext uri="{FF2B5EF4-FFF2-40B4-BE49-F238E27FC236}">
                <a16:creationId xmlns:a16="http://schemas.microsoft.com/office/drawing/2014/main" id="{6E607ECC-38A0-3D9B-D692-2785E34BA40F}"/>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F1F09DF0-EABA-7C46-7097-8CB9C7C8AC69}"/>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14702833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074E20-AC71-E92A-CF9D-E21B04919CAD}"/>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0A449535-C244-3B5E-8EAA-F2386D9CC697}"/>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4" name="Fußzeilenplatzhalter 3">
            <a:extLst>
              <a:ext uri="{FF2B5EF4-FFF2-40B4-BE49-F238E27FC236}">
                <a16:creationId xmlns:a16="http://schemas.microsoft.com/office/drawing/2014/main" id="{FB5527F4-EC71-E3D0-92AD-9A73C3E5651D}"/>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A61F06AA-D18E-6607-1E23-BF5137B4E454}"/>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800767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F745D2FE-B9C1-9269-40E8-CDB224CBBB6A}"/>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3" name="Fußzeilenplatzhalter 2">
            <a:extLst>
              <a:ext uri="{FF2B5EF4-FFF2-40B4-BE49-F238E27FC236}">
                <a16:creationId xmlns:a16="http://schemas.microsoft.com/office/drawing/2014/main" id="{3A02734D-EE3E-B5C0-9064-FB8670D454FB}"/>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66147540-1B1E-D491-5866-AA0C9BD93109}"/>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22491403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6F493C-D5FE-3278-6B23-935F35AA663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6C8A3DAD-EB8B-E371-F81D-ADE5E71DD5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34BF611C-E208-330A-559B-77D12425C4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7A1687D-80E3-A941-08D9-F6AF20CE07BE}"/>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6" name="Fußzeilenplatzhalter 5">
            <a:extLst>
              <a:ext uri="{FF2B5EF4-FFF2-40B4-BE49-F238E27FC236}">
                <a16:creationId xmlns:a16="http://schemas.microsoft.com/office/drawing/2014/main" id="{12941B23-74DD-34BD-4CEB-2C1DB2D9DF9D}"/>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58E69670-4A93-8D36-0FAD-CBDB8E778B57}"/>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2656601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AD640F-AECA-C864-E665-0043322E8D1D}"/>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FC21F49F-E48E-F4C3-D403-14CC4711808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D74FB851-41FC-C3F6-8C46-4D9D9C1299BA}"/>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50807195-F54D-1F11-334E-51483BCFE4DB}"/>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A9DB388D-1EC9-9D85-808D-338E64779230}"/>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393422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E70730-214B-F7F1-C44A-EEAD771C3A0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56D37C77-4DBD-B02F-A6BB-FE6946FCC8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2343E937-9BAD-66C6-F7EF-229391AF1E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4C0DC9A-EBEC-55C7-A132-48CB82DCDB81}"/>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6" name="Fußzeilenplatzhalter 5">
            <a:extLst>
              <a:ext uri="{FF2B5EF4-FFF2-40B4-BE49-F238E27FC236}">
                <a16:creationId xmlns:a16="http://schemas.microsoft.com/office/drawing/2014/main" id="{E1BE5095-E2B0-A184-B660-FD4E568583D1}"/>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DA192633-706A-50C1-C721-AA27D5045524}"/>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391537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545B43-9E47-0AC7-ECED-DE7BBCA2D6C9}"/>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98B5F2F1-D118-F8A1-B066-B6A2F68D8F6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F5D6C4BD-94AF-FF4B-969C-8E083C2638F3}"/>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9CF67460-5739-3103-6309-0A62391318F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A4F135DE-A976-BBD0-F1B9-46722E365719}"/>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30678192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598BE80F-AB31-EE46-BA12-9258379431A8}"/>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51BBFD2A-0CE8-D6A6-0C7C-11F67BFA7623}"/>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38E4C96A-7E70-79C1-4CEB-CD2DF148D4B9}"/>
              </a:ext>
            </a:extLst>
          </p:cNvPr>
          <p:cNvSpPr>
            <a:spLocks noGrp="1"/>
          </p:cNvSpPr>
          <p:nvPr>
            <p:ph type="dt" sz="half" idx="10"/>
          </p:nvPr>
        </p:nvSpPr>
        <p:spPr/>
        <p:txBody>
          <a:body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C7BCCBBB-14AE-C3AE-EC61-EE4533267D05}"/>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189699AF-A306-62DF-C0EF-27B95E700461}"/>
              </a:ext>
            </a:extLst>
          </p:cNvPr>
          <p:cNvSpPr>
            <a:spLocks noGrp="1"/>
          </p:cNvSpPr>
          <p:nvPr>
            <p:ph type="sldNum" sz="quarter" idx="12"/>
          </p:nvPr>
        </p:nvSpPr>
        <p:spPr/>
        <p:txBody>
          <a:bodyPr/>
          <a:lstStyle/>
          <a:p>
            <a:fld id="{DBF6492B-CBB7-4037-AB66-914D2708BF5C}" type="slidenum">
              <a:rPr lang="de-AT" smtClean="0"/>
              <a:t>‹Nr.›</a:t>
            </a:fld>
            <a:endParaRPr lang="de-AT"/>
          </a:p>
        </p:txBody>
      </p:sp>
    </p:spTree>
    <p:extLst>
      <p:ext uri="{BB962C8B-B14F-4D97-AF65-F5344CB8AC3E}">
        <p14:creationId xmlns:p14="http://schemas.microsoft.com/office/powerpoint/2010/main" val="710715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225880-A7ED-3519-176A-EEEA135C2AFC}"/>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602905B1-BCE4-B2F6-766B-F27B225EC96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412632A6-7E78-F737-5B60-3C0B99A30AF8}"/>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AA10B9F2-0B5A-48E6-6BC3-F697B94A74CA}"/>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166CA4D8-E8F4-8186-D3C8-983E2F67831D}"/>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127549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4B335F-4F17-1057-9C59-19431421B980}"/>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EDB69904-7E21-519F-E909-D971AC57899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4DB559D9-E2BD-212A-69BB-8A77216E5E79}"/>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A4EF3CFC-BFE2-0F96-31CD-112BD8C5755E}"/>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6" name="Fußzeilenplatzhalter 5">
            <a:extLst>
              <a:ext uri="{FF2B5EF4-FFF2-40B4-BE49-F238E27FC236}">
                <a16:creationId xmlns:a16="http://schemas.microsoft.com/office/drawing/2014/main" id="{4B6B419C-5D47-0D5E-A7B6-BE1A0E8C29F1}"/>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99448AC2-FA93-7452-C562-7E646D7187F4}"/>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53354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E3CEC3-2690-43BD-81DE-27E6BEC6B384}"/>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FEC36084-6CD3-3E72-1E4F-E2E47D041A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F5FE0297-28B6-6CD7-181A-97E8C230BEEE}"/>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D30E2042-EA0F-0F37-2A4E-18D72A0897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F3B969A-6491-3BF2-B824-D56D7B5D295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5316A798-AD67-A96C-7450-D2005F3FB72B}"/>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8" name="Fußzeilenplatzhalter 7">
            <a:extLst>
              <a:ext uri="{FF2B5EF4-FFF2-40B4-BE49-F238E27FC236}">
                <a16:creationId xmlns:a16="http://schemas.microsoft.com/office/drawing/2014/main" id="{5EACCA0C-D67D-584E-FCE5-58C119EB80D2}"/>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D484F09C-6E15-F044-79CF-F11309A035B7}"/>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2708234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CF108B-E445-65C9-1448-B1C373812D50}"/>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AB5C2B8A-9C7A-7D66-8F8E-1375B1932EE7}"/>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4" name="Fußzeilenplatzhalter 3">
            <a:extLst>
              <a:ext uri="{FF2B5EF4-FFF2-40B4-BE49-F238E27FC236}">
                <a16:creationId xmlns:a16="http://schemas.microsoft.com/office/drawing/2014/main" id="{ADB219A7-4EA4-290C-B113-B75609EBA5B3}"/>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4A9ED4DA-B998-D9D8-C292-2372B5C1BC21}"/>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999419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79405F0-FD16-291A-132B-3E9798DCD03E}"/>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3" name="Fußzeilenplatzhalter 2">
            <a:extLst>
              <a:ext uri="{FF2B5EF4-FFF2-40B4-BE49-F238E27FC236}">
                <a16:creationId xmlns:a16="http://schemas.microsoft.com/office/drawing/2014/main" id="{C32582D5-03DC-6C06-677C-FE62B3742881}"/>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D4E6D260-6D31-7B1E-E744-6DCC7AD013F2}"/>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687128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127FD2-3522-D4C7-5D05-02D85E6CC80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DA2F61E8-1FD0-154F-B63E-D9C3F4CE4F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C6B3A2C0-7BAD-86AE-D024-C39E83C49D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14603B3-9C43-0493-492F-F7DA98748BAC}"/>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6" name="Fußzeilenplatzhalter 5">
            <a:extLst>
              <a:ext uri="{FF2B5EF4-FFF2-40B4-BE49-F238E27FC236}">
                <a16:creationId xmlns:a16="http://schemas.microsoft.com/office/drawing/2014/main" id="{7C7496F4-887F-AAD1-9E33-D6654F7A6B25}"/>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8A35F673-DBD6-BC8A-61DD-0A281EFB024B}"/>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998795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080164-FFFA-BC69-712D-38046E461B4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49575B7E-170B-AC41-E8C2-DD1BA1D11D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8829389E-5D61-89B7-8C9D-9C9CC3BF03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F9A811DA-9E3E-44FC-ACC1-8881678B5144}"/>
              </a:ext>
            </a:extLst>
          </p:cNvPr>
          <p:cNvSpPr>
            <a:spLocks noGrp="1"/>
          </p:cNvSpPr>
          <p:nvPr>
            <p:ph type="dt" sz="half" idx="10"/>
          </p:nvPr>
        </p:nvSpPr>
        <p:spPr/>
        <p:txBody>
          <a:bodyPr/>
          <a:lstStyle/>
          <a:p>
            <a:fld id="{D21C7E0F-5B7B-4F3B-9EE4-D6D7872E29E6}" type="datetimeFigureOut">
              <a:rPr lang="de-AT" smtClean="0"/>
              <a:t>11.03.2025</a:t>
            </a:fld>
            <a:endParaRPr lang="de-AT"/>
          </a:p>
        </p:txBody>
      </p:sp>
      <p:sp>
        <p:nvSpPr>
          <p:cNvPr id="6" name="Fußzeilenplatzhalter 5">
            <a:extLst>
              <a:ext uri="{FF2B5EF4-FFF2-40B4-BE49-F238E27FC236}">
                <a16:creationId xmlns:a16="http://schemas.microsoft.com/office/drawing/2014/main" id="{BEF5922F-C5DE-0289-BE45-3F28532C20B8}"/>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187B0A12-3E2E-4232-430A-38A03656A267}"/>
              </a:ext>
            </a:extLst>
          </p:cNvPr>
          <p:cNvSpPr>
            <a:spLocks noGrp="1"/>
          </p:cNvSpPr>
          <p:nvPr>
            <p:ph type="sldNum" sz="quarter" idx="12"/>
          </p:nvPr>
        </p:nvSpPr>
        <p:spPr/>
        <p:txBody>
          <a:bodyPr/>
          <a:lstStyle/>
          <a:p>
            <a:fld id="{3FF4040C-32DC-46D6-828C-ECC52F2F37BB}" type="slidenum">
              <a:rPr lang="de-AT" smtClean="0"/>
              <a:t>‹Nr.›</a:t>
            </a:fld>
            <a:endParaRPr lang="de-AT"/>
          </a:p>
        </p:txBody>
      </p:sp>
    </p:spTree>
    <p:extLst>
      <p:ext uri="{BB962C8B-B14F-4D97-AF65-F5344CB8AC3E}">
        <p14:creationId xmlns:p14="http://schemas.microsoft.com/office/powerpoint/2010/main" val="3965326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C94215B-041E-1762-92CF-DB3508D0A3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51CB0D6D-767A-4DD6-7C66-DC1B2F6929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236EAFC5-6CF4-19B6-93A1-08BCD73E2E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1C7E0F-5B7B-4F3B-9EE4-D6D7872E29E6}" type="datetimeFigureOut">
              <a:rPr lang="de-AT" smtClean="0"/>
              <a:t>11.03.2025</a:t>
            </a:fld>
            <a:endParaRPr lang="de-AT"/>
          </a:p>
        </p:txBody>
      </p:sp>
      <p:sp>
        <p:nvSpPr>
          <p:cNvPr id="5" name="Fußzeilenplatzhalter 4">
            <a:extLst>
              <a:ext uri="{FF2B5EF4-FFF2-40B4-BE49-F238E27FC236}">
                <a16:creationId xmlns:a16="http://schemas.microsoft.com/office/drawing/2014/main" id="{6DA60798-5813-A598-4069-E116E6D5DAE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2830A3AE-22BC-1469-1E3B-B071542A27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F4040C-32DC-46D6-828C-ECC52F2F37BB}" type="slidenum">
              <a:rPr lang="de-AT" smtClean="0"/>
              <a:t>‹Nr.›</a:t>
            </a:fld>
            <a:endParaRPr lang="de-AT"/>
          </a:p>
        </p:txBody>
      </p:sp>
    </p:spTree>
    <p:extLst>
      <p:ext uri="{BB962C8B-B14F-4D97-AF65-F5344CB8AC3E}">
        <p14:creationId xmlns:p14="http://schemas.microsoft.com/office/powerpoint/2010/main" val="19292480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A3E86BD0-7BCD-8750-513A-83695DC2F6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C9FBBD31-EEF1-858F-D5E4-BACDDA1F02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2C9DA9B0-2947-881A-B89A-863CF228022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F60D1F3-BB29-42F0-92A6-375A5BB041F6}" type="datetimeFigureOut">
              <a:rPr lang="de-AT" smtClean="0"/>
              <a:t>11.03.2025</a:t>
            </a:fld>
            <a:endParaRPr lang="de-AT"/>
          </a:p>
        </p:txBody>
      </p:sp>
      <p:sp>
        <p:nvSpPr>
          <p:cNvPr id="5" name="Fußzeilenplatzhalter 4">
            <a:extLst>
              <a:ext uri="{FF2B5EF4-FFF2-40B4-BE49-F238E27FC236}">
                <a16:creationId xmlns:a16="http://schemas.microsoft.com/office/drawing/2014/main" id="{65D67649-22BC-F72E-77BA-31363F75A39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AT"/>
          </a:p>
        </p:txBody>
      </p:sp>
      <p:sp>
        <p:nvSpPr>
          <p:cNvPr id="6" name="Foliennummernplatzhalter 5">
            <a:extLst>
              <a:ext uri="{FF2B5EF4-FFF2-40B4-BE49-F238E27FC236}">
                <a16:creationId xmlns:a16="http://schemas.microsoft.com/office/drawing/2014/main" id="{2FA61FE6-D8EA-9332-C04F-DC8F5FAB18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BF6492B-CBB7-4037-AB66-914D2708BF5C}" type="slidenum">
              <a:rPr lang="de-AT" smtClean="0"/>
              <a:t>‹Nr.›</a:t>
            </a:fld>
            <a:endParaRPr lang="de-AT"/>
          </a:p>
        </p:txBody>
      </p:sp>
    </p:spTree>
    <p:extLst>
      <p:ext uri="{BB962C8B-B14F-4D97-AF65-F5344CB8AC3E}">
        <p14:creationId xmlns:p14="http://schemas.microsoft.com/office/powerpoint/2010/main" val="5754359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padlet.com/sfz_padlet/seiteneinsteiger-innen-mit-arabischer-erstsprache-in-wiener--6bcj1xdenafgrl7a/wish/2928301970"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bildung-wien.gv.at/unterricht/Bewegung-und-Sport/Recht.html" TargetMode="External"/><Relationship Id="rId2" Type="http://schemas.openxmlformats.org/officeDocument/2006/relationships/hyperlink" Target="https://www.bildung-wien.gv.at/dam/jcr:69e2c238-75f9-4dd2-896d-fe3506614562/Brosch%C3%BCre%20Leistungsbeurteilung%20BSP%202024%20Bildungsdirektion%20f%C3%BCr%20Wien.pdf" TargetMode="External"/><Relationship Id="rId1" Type="http://schemas.openxmlformats.org/officeDocument/2006/relationships/slideLayout" Target="../slideLayouts/slideLayout2.xml"/><Relationship Id="rId6" Type="http://schemas.openxmlformats.org/officeDocument/2006/relationships/hyperlink" Target="https://www.derislam.at/wp-content/uploads/2025/01/Orientirungshilfe%20Ramadan%20Final.pdf" TargetMode="External"/><Relationship Id="rId5" Type="http://schemas.openxmlformats.org/officeDocument/2006/relationships/hyperlink" Target="https://www.bildung-wien.gv.at/unterricht/Bewegung-und-Sport/Recht/Teilnahmerichtlinien-f-r-den-Unterricht-in-Bewegung-und-Sport.html" TargetMode="External"/><Relationship Id="rId4" Type="http://schemas.openxmlformats.org/officeDocument/2006/relationships/hyperlink" Target="https://www.bmbwf.gv.at/Themen/schule/schulpraxis/lp.html"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mailto:sonja.spendelhofer@bildung-wien.gv.a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Word-Dokument.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137AC4-E96E-A25D-7815-7CE0F7BAD69A}"/>
              </a:ext>
            </a:extLst>
          </p:cNvPr>
          <p:cNvSpPr>
            <a:spLocks noGrp="1"/>
          </p:cNvSpPr>
          <p:nvPr>
            <p:ph type="title"/>
          </p:nvPr>
        </p:nvSpPr>
        <p:spPr>
          <a:xfrm>
            <a:off x="559292" y="276595"/>
            <a:ext cx="11221375" cy="1920339"/>
          </a:xfrm>
        </p:spPr>
        <p:txBody>
          <a:bodyPr>
            <a:normAutofit fontScale="90000"/>
          </a:bodyPr>
          <a:lstStyle/>
          <a:p>
            <a:pPr algn="ctr"/>
            <a:r>
              <a:rPr lang="de-AT" sz="2200" dirty="0">
                <a:latin typeface="Calibri" panose="020F0502020204030204" pitchFamily="34" charset="0"/>
                <a:ea typeface="Calibri" panose="020F0502020204030204" pitchFamily="34" charset="0"/>
                <a:cs typeface="Times New Roman" panose="02020603050405020304" pitchFamily="18" charset="0"/>
              </a:rPr>
              <a:t/>
            </a:r>
            <a:br>
              <a:rPr lang="de-AT" sz="2200" dirty="0">
                <a:latin typeface="Calibri" panose="020F0502020204030204" pitchFamily="34" charset="0"/>
                <a:ea typeface="Calibri" panose="020F0502020204030204" pitchFamily="34" charset="0"/>
                <a:cs typeface="Times New Roman" panose="02020603050405020304" pitchFamily="18" charset="0"/>
              </a:rPr>
            </a:br>
            <a:r>
              <a:rPr lang="de-AT" sz="2200" dirty="0">
                <a:latin typeface="Calibri" panose="020F0502020204030204" pitchFamily="34" charset="0"/>
                <a:ea typeface="Calibri" panose="020F0502020204030204" pitchFamily="34" charset="0"/>
                <a:cs typeface="Times New Roman" panose="02020603050405020304" pitchFamily="18" charset="0"/>
              </a:rPr>
              <a:t/>
            </a:r>
            <a:br>
              <a:rPr lang="de-AT" sz="2200" dirty="0">
                <a:latin typeface="Calibri" panose="020F0502020204030204" pitchFamily="34" charset="0"/>
                <a:ea typeface="Calibri" panose="020F0502020204030204" pitchFamily="34" charset="0"/>
                <a:cs typeface="Times New Roman" panose="02020603050405020304" pitchFamily="18" charset="0"/>
              </a:rPr>
            </a:br>
            <a:r>
              <a:rPr lang="de-AT" sz="2200" dirty="0">
                <a:latin typeface="Calibri" panose="020F0502020204030204" pitchFamily="34" charset="0"/>
                <a:ea typeface="Calibri" panose="020F0502020204030204" pitchFamily="34" charset="0"/>
                <a:cs typeface="Times New Roman" panose="02020603050405020304" pitchFamily="18" charset="0"/>
              </a:rPr>
              <a:t/>
            </a:r>
            <a:br>
              <a:rPr lang="de-AT" sz="2200" dirty="0">
                <a:latin typeface="Calibri" panose="020F0502020204030204" pitchFamily="34" charset="0"/>
                <a:ea typeface="Calibri" panose="020F0502020204030204" pitchFamily="34" charset="0"/>
                <a:cs typeface="Times New Roman" panose="02020603050405020304" pitchFamily="18" charset="0"/>
              </a:rPr>
            </a:br>
            <a:r>
              <a:rPr lang="de-AT" sz="3100" dirty="0">
                <a:latin typeface="Calibri" panose="020F0502020204030204" pitchFamily="34" charset="0"/>
                <a:ea typeface="Calibri" panose="020F0502020204030204" pitchFamily="34" charset="0"/>
                <a:cs typeface="Times New Roman" panose="02020603050405020304" pitchFamily="18" charset="0"/>
              </a:rPr>
              <a:t>Teilnahme am Unterricht von Bewegung und Sport </a:t>
            </a:r>
            <a:br>
              <a:rPr lang="de-AT" sz="3100" dirty="0">
                <a:latin typeface="Calibri" panose="020F0502020204030204" pitchFamily="34" charset="0"/>
                <a:ea typeface="Calibri" panose="020F0502020204030204" pitchFamily="34" charset="0"/>
                <a:cs typeface="Times New Roman" panose="02020603050405020304" pitchFamily="18" charset="0"/>
              </a:rPr>
            </a:br>
            <a:r>
              <a:rPr lang="de-AT" sz="3100" dirty="0">
                <a:latin typeface="Calibri" panose="020F0502020204030204" pitchFamily="34" charset="0"/>
                <a:ea typeface="Calibri" panose="020F0502020204030204" pitchFamily="34" charset="0"/>
                <a:cs typeface="Times New Roman" panose="02020603050405020304" pitchFamily="18" charset="0"/>
              </a:rPr>
              <a:t>Info für Schüler*innen und Eltern</a:t>
            </a:r>
            <a:r>
              <a:rPr lang="de-AT" sz="2700" dirty="0">
                <a:latin typeface="Calibri" panose="020F0502020204030204" pitchFamily="34" charset="0"/>
                <a:ea typeface="Calibri" panose="020F0502020204030204" pitchFamily="34" charset="0"/>
                <a:cs typeface="Times New Roman" panose="02020603050405020304" pitchFamily="18" charset="0"/>
              </a:rPr>
              <a:t/>
            </a:r>
            <a:br>
              <a:rPr lang="de-AT" sz="2700" dirty="0">
                <a:latin typeface="Calibri" panose="020F0502020204030204" pitchFamily="34" charset="0"/>
                <a:ea typeface="Calibri" panose="020F0502020204030204" pitchFamily="34" charset="0"/>
                <a:cs typeface="Times New Roman" panose="02020603050405020304" pitchFamily="18" charset="0"/>
              </a:rPr>
            </a:br>
            <a:r>
              <a:rPr lang="de-AT" sz="2200" dirty="0">
                <a:latin typeface="Calibri" panose="020F0502020204030204" pitchFamily="34" charset="0"/>
                <a:ea typeface="Calibri" panose="020F0502020204030204" pitchFamily="34" charset="0"/>
                <a:cs typeface="Times New Roman" panose="02020603050405020304" pitchFamily="18" charset="0"/>
              </a:rPr>
              <a:t>v.a. für Schüler*innen der ersten Klassen und Seiteneinsteiger*innen, die bislang keine Erfahrung mit Sport in Bildungseinrichtungen oder Vereinen sammeln konnten</a:t>
            </a:r>
            <a:r>
              <a:rPr lang="de-AT" dirty="0">
                <a:latin typeface="Calibri" panose="020F0502020204030204" pitchFamily="34" charset="0"/>
                <a:ea typeface="Calibri" panose="020F0502020204030204" pitchFamily="34" charset="0"/>
                <a:cs typeface="Times New Roman" panose="02020603050405020304" pitchFamily="18" charset="0"/>
              </a:rPr>
              <a:t/>
            </a:r>
            <a:br>
              <a:rPr lang="de-AT" dirty="0">
                <a:latin typeface="Calibri" panose="020F0502020204030204" pitchFamily="34" charset="0"/>
                <a:ea typeface="Calibri" panose="020F0502020204030204" pitchFamily="34"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5C5070C0-F304-144F-73D9-61CAF4BC09E4}"/>
              </a:ext>
            </a:extLst>
          </p:cNvPr>
          <p:cNvSpPr>
            <a:spLocks noGrp="1"/>
          </p:cNvSpPr>
          <p:nvPr>
            <p:ph idx="1"/>
          </p:nvPr>
        </p:nvSpPr>
        <p:spPr>
          <a:xfrm>
            <a:off x="989364" y="2615353"/>
            <a:ext cx="10515600" cy="4486275"/>
          </a:xfrm>
        </p:spPr>
        <p:txBody>
          <a:bodyPr>
            <a:normAutofit/>
          </a:bodyPr>
          <a:lstStyle/>
          <a:p>
            <a:pPr marL="0" indent="0">
              <a:buNone/>
            </a:pPr>
            <a:r>
              <a:rPr lang="de-AT" sz="2000" dirty="0">
                <a:latin typeface="Calibri" panose="020F0502020204030204" pitchFamily="34" charset="0"/>
                <a:ea typeface="Calibri" panose="020F0502020204030204" pitchFamily="34" charset="0"/>
                <a:cs typeface="Times New Roman" panose="02020603050405020304" pitchFamily="18" charset="0"/>
              </a:rPr>
              <a:t>Aufgrund von Nachfragen und Gesprächen mit </a:t>
            </a:r>
            <a:r>
              <a:rPr lang="de-AT" sz="2000" dirty="0" err="1">
                <a:latin typeface="Calibri" panose="020F0502020204030204" pitchFamily="34" charset="0"/>
                <a:ea typeface="Calibri" panose="020F0502020204030204" pitchFamily="34" charset="0"/>
                <a:cs typeface="Times New Roman" panose="02020603050405020304" pitchFamily="18" charset="0"/>
              </a:rPr>
              <a:t>Pädagog</a:t>
            </a:r>
            <a:r>
              <a:rPr lang="de-AT" sz="2000" dirty="0">
                <a:latin typeface="Calibri" panose="020F0502020204030204" pitchFamily="34" charset="0"/>
                <a:ea typeface="Calibri" panose="020F0502020204030204" pitchFamily="34" charset="0"/>
                <a:cs typeface="Times New Roman" panose="02020603050405020304" pitchFamily="18" charset="0"/>
              </a:rPr>
              <a:t>*innen hat das Sprachförderzentrum der BDW in Kooperation mit dem Fachinspektorat für BSP zentrale gesetzliche und organisatorische Rahmenbedingungen übersichtlich und prägnant aufbereitet.</a:t>
            </a:r>
          </a:p>
          <a:p>
            <a:pPr marL="0" indent="0">
              <a:buNone/>
            </a:pPr>
            <a:r>
              <a:rPr lang="de-DE" sz="2000" dirty="0"/>
              <a:t>Für arabischsprachige Familien steht dieser Foliensatz in deutsch-arabischer Übersetzung zur Verfügung.</a:t>
            </a:r>
          </a:p>
          <a:p>
            <a:pPr marL="0" indent="0">
              <a:buNone/>
            </a:pPr>
            <a:r>
              <a:rPr lang="de-DE" sz="2000" dirty="0"/>
              <a:t>Die Folien verstehen sich als ein Angebot, aus dem je nach Bedarf Inhalte verwendet werden können. So Sie Folien an Eltern oder Schüler*innen weitergeben, bitte als PDF.</a:t>
            </a:r>
          </a:p>
          <a:p>
            <a:endParaRPr lang="de-AT" dirty="0"/>
          </a:p>
        </p:txBody>
      </p:sp>
      <p:pic>
        <p:nvPicPr>
          <p:cNvPr id="7" name="Grafik 6">
            <a:extLst>
              <a:ext uri="{FF2B5EF4-FFF2-40B4-BE49-F238E27FC236}">
                <a16:creationId xmlns:a16="http://schemas.microsoft.com/office/drawing/2014/main" id="{15CB95FD-6B5D-2941-D451-44C03B45BF91}"/>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6430896" y="6176963"/>
            <a:ext cx="2496312" cy="506246"/>
          </a:xfrm>
          <a:prstGeom prst="rect">
            <a:avLst/>
          </a:prstGeom>
        </p:spPr>
      </p:pic>
      <p:pic>
        <p:nvPicPr>
          <p:cNvPr id="4" name="Grafik 3">
            <a:extLst>
              <a:ext uri="{FF2B5EF4-FFF2-40B4-BE49-F238E27FC236}">
                <a16:creationId xmlns:a16="http://schemas.microsoft.com/office/drawing/2014/main" id="{DD0144DB-31A1-1D74-989D-293CBC207F6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212398" y="6016012"/>
            <a:ext cx="3034766" cy="702569"/>
          </a:xfrm>
          <a:prstGeom prst="rect">
            <a:avLst/>
          </a:prstGeom>
        </p:spPr>
      </p:pic>
    </p:spTree>
    <p:extLst>
      <p:ext uri="{BB962C8B-B14F-4D97-AF65-F5344CB8AC3E}">
        <p14:creationId xmlns:p14="http://schemas.microsoft.com/office/powerpoint/2010/main" val="2716378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02ADB-F6EB-B6C4-F771-15A984C93DC9}"/>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sp>
        <p:nvSpPr>
          <p:cNvPr id="3" name="Inhaltsplatzhalter 2">
            <a:extLst>
              <a:ext uri="{FF2B5EF4-FFF2-40B4-BE49-F238E27FC236}">
                <a16:creationId xmlns:a16="http://schemas.microsoft.com/office/drawing/2014/main" id="{7BD8C2EF-D501-B565-9DF4-204FF84EF632}"/>
              </a:ext>
            </a:extLst>
          </p:cNvPr>
          <p:cNvSpPr>
            <a:spLocks noGrp="1"/>
          </p:cNvSpPr>
          <p:nvPr>
            <p:ph idx="1"/>
          </p:nvPr>
        </p:nvSpPr>
        <p:spPr>
          <a:xfrm>
            <a:off x="838200" y="2054225"/>
            <a:ext cx="10515600" cy="4351338"/>
          </a:xfrm>
        </p:spPr>
        <p:txBody>
          <a:bodyPr/>
          <a:lstStyle/>
          <a:p>
            <a:pPr marL="0" indent="0">
              <a:lnSpc>
                <a:spcPct val="107000"/>
              </a:lnSpc>
              <a:spcAft>
                <a:spcPts val="800"/>
              </a:spcAft>
              <a:buNone/>
            </a:pPr>
            <a:r>
              <a:rPr lang="de-AT" i="1" dirty="0">
                <a:effectLst/>
                <a:latin typeface="Calibri" panose="020F0502020204030204" pitchFamily="34" charset="0"/>
                <a:ea typeface="Calibri" panose="020F0502020204030204" pitchFamily="34" charset="0"/>
                <a:cs typeface="Times New Roman" panose="02020603050405020304" pitchFamily="18" charset="0"/>
              </a:rPr>
              <a:t>Sportkleidung muss hygienisch sein.</a:t>
            </a:r>
            <a:r>
              <a:rPr lang="de-AT"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de-AT" dirty="0">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 Im Unterricht verwendete Sportkleidung und Sportschuhe dürfen nicht gleichzeitig als Alltagskleidung dienen.</a:t>
            </a:r>
          </a:p>
          <a:p>
            <a:pPr lvl="0">
              <a:lnSpc>
                <a:spcPct val="107000"/>
              </a:lnSpc>
              <a:spcAft>
                <a:spcPts val="800"/>
              </a:spcAft>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 Sportkleidung wird in einem luftdurchlässigen </a:t>
            </a:r>
            <a:r>
              <a:rPr lang="de-AT" dirty="0" err="1">
                <a:effectLst/>
                <a:latin typeface="Calibri" panose="020F0502020204030204" pitchFamily="34" charset="0"/>
                <a:ea typeface="Calibri" panose="020F0502020204030204" pitchFamily="34" charset="0"/>
                <a:cs typeface="Times New Roman" panose="02020603050405020304" pitchFamily="18" charset="0"/>
              </a:rPr>
              <a:t>Turnsackerl</a:t>
            </a:r>
            <a:r>
              <a:rPr lang="de-AT" dirty="0">
                <a:effectLst/>
                <a:latin typeface="Calibri" panose="020F0502020204030204" pitchFamily="34" charset="0"/>
                <a:ea typeface="Calibri" panose="020F0502020204030204" pitchFamily="34" charset="0"/>
                <a:cs typeface="Times New Roman" panose="02020603050405020304" pitchFamily="18" charset="0"/>
              </a:rPr>
              <a:t> aufbewahrt und regelmäßig (ca. alle 2 Wochen) mit nachhause zum Waschen genommen.</a:t>
            </a:r>
          </a:p>
          <a:p>
            <a:pPr marL="0" indent="0">
              <a:buNone/>
            </a:pPr>
            <a:endParaRPr lang="de-AT" dirty="0"/>
          </a:p>
        </p:txBody>
      </p:sp>
    </p:spTree>
    <p:extLst>
      <p:ext uri="{BB962C8B-B14F-4D97-AF65-F5344CB8AC3E}">
        <p14:creationId xmlns:p14="http://schemas.microsoft.com/office/powerpoint/2010/main" val="2957834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02ADB-F6EB-B6C4-F771-15A984C93DC9}"/>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sp>
        <p:nvSpPr>
          <p:cNvPr id="3" name="Inhaltsplatzhalter 2">
            <a:extLst>
              <a:ext uri="{FF2B5EF4-FFF2-40B4-BE49-F238E27FC236}">
                <a16:creationId xmlns:a16="http://schemas.microsoft.com/office/drawing/2014/main" id="{7BD8C2EF-D501-B565-9DF4-204FF84EF632}"/>
              </a:ext>
            </a:extLst>
          </p:cNvPr>
          <p:cNvSpPr>
            <a:spLocks noGrp="1"/>
          </p:cNvSpPr>
          <p:nvPr>
            <p:ph idx="1"/>
          </p:nvPr>
        </p:nvSpPr>
        <p:spPr>
          <a:xfrm>
            <a:off x="838200" y="2135818"/>
            <a:ext cx="10515600" cy="4351338"/>
          </a:xfrm>
        </p:spPr>
        <p:txBody>
          <a:bodyPr/>
          <a:lstStyle/>
          <a:p>
            <a:pPr marL="0" indent="0">
              <a:lnSpc>
                <a:spcPct val="107000"/>
              </a:lnSpc>
              <a:spcAft>
                <a:spcPts val="800"/>
              </a:spcAft>
              <a:buNone/>
            </a:pPr>
            <a:r>
              <a:rPr lang="de-AT" i="1" dirty="0">
                <a:effectLst/>
                <a:latin typeface="Calibri" panose="020F0502020204030204" pitchFamily="34" charset="0"/>
                <a:ea typeface="Calibri" panose="020F0502020204030204" pitchFamily="34" charset="0"/>
                <a:cs typeface="Times New Roman" panose="02020603050405020304" pitchFamily="18" charset="0"/>
              </a:rPr>
              <a:t>Sportkleidung muss volle Bewegungsfreiheit gewährleisten</a:t>
            </a:r>
            <a:endParaRPr lang="de-AT" dirty="0">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 Kurze oder lange Hose</a:t>
            </a:r>
          </a:p>
          <a:p>
            <a:pPr lvl="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 T-Shirt</a:t>
            </a:r>
          </a:p>
          <a:p>
            <a:pPr lvl="0">
              <a:lnSpc>
                <a:spcPct val="107000"/>
              </a:lnSpc>
              <a:buFont typeface="Courier New" panose="02070309020205020404" pitchFamily="49" charset="0"/>
              <a:buChar char="o"/>
            </a:pPr>
            <a:r>
              <a:rPr lang="de-AT" dirty="0">
                <a:latin typeface="Calibri" panose="020F0502020204030204" pitchFamily="34" charset="0"/>
                <a:ea typeface="Calibri" panose="020F0502020204030204" pitchFamily="34" charset="0"/>
                <a:cs typeface="Times New Roman" panose="02020603050405020304" pitchFamily="18" charset="0"/>
              </a:rPr>
              <a:t> Sportschuhe</a:t>
            </a:r>
            <a:endParaRPr lang="de-AT"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61094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02ADB-F6EB-B6C4-F771-15A984C93DC9}"/>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sp>
        <p:nvSpPr>
          <p:cNvPr id="3" name="Inhaltsplatzhalter 2">
            <a:extLst>
              <a:ext uri="{FF2B5EF4-FFF2-40B4-BE49-F238E27FC236}">
                <a16:creationId xmlns:a16="http://schemas.microsoft.com/office/drawing/2014/main" id="{7BD8C2EF-D501-B565-9DF4-204FF84EF632}"/>
              </a:ext>
            </a:extLst>
          </p:cNvPr>
          <p:cNvSpPr>
            <a:spLocks noGrp="1"/>
          </p:cNvSpPr>
          <p:nvPr>
            <p:ph idx="1"/>
          </p:nvPr>
        </p:nvSpPr>
        <p:spPr/>
        <p:txBody>
          <a:bodyPr>
            <a:normAutofit fontScale="85000" lnSpcReduction="10000"/>
          </a:bodyPr>
          <a:lstStyle/>
          <a:p>
            <a:pPr marL="0" indent="0">
              <a:lnSpc>
                <a:spcPct val="107000"/>
              </a:lnSpc>
              <a:spcAft>
                <a:spcPts val="800"/>
              </a:spcAft>
              <a:buNone/>
            </a:pPr>
            <a:r>
              <a:rPr lang="de-AT" i="1" dirty="0">
                <a:effectLst/>
                <a:latin typeface="Calibri" panose="020F0502020204030204" pitchFamily="34" charset="0"/>
                <a:ea typeface="Calibri" panose="020F0502020204030204" pitchFamily="34" charset="0"/>
                <a:cs typeface="Times New Roman" panose="02020603050405020304" pitchFamily="18" charset="0"/>
              </a:rPr>
              <a:t>Sportkleidung darf nicht zu einer Unfallquelle werden oder eine Verletzungsgefahr darstellen. </a:t>
            </a:r>
            <a:endParaRPr lang="de-AT" dirty="0">
              <a:effectLst/>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Sportschuhe mit (heller) Sohle </a:t>
            </a:r>
          </a:p>
          <a:p>
            <a:pPr lvl="1">
              <a:lnSpc>
                <a:spcPct val="107000"/>
              </a:lnSpc>
              <a:spcAft>
                <a:spcPts val="800"/>
              </a:spcAft>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Wenn es die Unterrichtssituation erlaubt, kann mit rutschfesten Socken, Turnpatschen oder barfuß geturnt werden. (z.B. nicht bei Ballspielen, wo Schüler*innen einander auf die Füße treten können und ohne Schuhe Verletzungsgefahr besteht.)</a:t>
            </a:r>
          </a:p>
          <a:p>
            <a:pPr lvl="0">
              <a:lnSpc>
                <a:spcPct val="107000"/>
              </a:lnSpc>
              <a:spcAft>
                <a:spcPts val="800"/>
              </a:spcAft>
              <a:buFont typeface="Courier New" panose="02070309020205020404" pitchFamily="49" charset="0"/>
              <a:buChar char="o"/>
            </a:pPr>
            <a:r>
              <a:rPr lang="de-AT" dirty="0"/>
              <a:t>Schmuck darf im Sportunterricht nicht getragen werden; die Schüler*innen müssen ihn selbst abnehmen können</a:t>
            </a:r>
          </a:p>
          <a:p>
            <a:pPr lvl="0">
              <a:lnSpc>
                <a:spcPct val="107000"/>
              </a:lnSpc>
              <a:spcAft>
                <a:spcPts val="800"/>
              </a:spcAft>
              <a:buFont typeface="Courier New" panose="02070309020205020404" pitchFamily="49" charset="0"/>
              <a:buChar char="o"/>
            </a:pPr>
            <a:r>
              <a:rPr lang="de-AT" dirty="0"/>
              <a:t>bei offenem langen Haar: 2-3 Haarbänder/</a:t>
            </a:r>
            <a:r>
              <a:rPr lang="de-AT" dirty="0" err="1"/>
              <a:t>gummis</a:t>
            </a:r>
            <a:r>
              <a:rPr lang="de-AT" dirty="0"/>
              <a:t> im </a:t>
            </a:r>
            <a:r>
              <a:rPr lang="de-AT" dirty="0" err="1"/>
              <a:t>Turnsackerl</a:t>
            </a:r>
            <a:r>
              <a:rPr lang="de-AT" dirty="0"/>
              <a:t> dabeihaben</a:t>
            </a:r>
          </a:p>
        </p:txBody>
      </p:sp>
    </p:spTree>
    <p:extLst>
      <p:ext uri="{BB962C8B-B14F-4D97-AF65-F5344CB8AC3E}">
        <p14:creationId xmlns:p14="http://schemas.microsoft.com/office/powerpoint/2010/main" val="17722886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02ADB-F6EB-B6C4-F771-15A984C93DC9}"/>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pic>
        <p:nvPicPr>
          <p:cNvPr id="4" name="Inhaltsplatzhalter 3">
            <a:extLst>
              <a:ext uri="{FF2B5EF4-FFF2-40B4-BE49-F238E27FC236}">
                <a16:creationId xmlns:a16="http://schemas.microsoft.com/office/drawing/2014/main" id="{71503D0C-3006-710A-0060-FF1D3665F174}"/>
              </a:ext>
            </a:extLst>
          </p:cNvPr>
          <p:cNvPicPr>
            <a:picLocks noGrp="1" noChangeAspect="1"/>
          </p:cNvPicPr>
          <p:nvPr>
            <p:ph idx="1"/>
          </p:nvPr>
        </p:nvPicPr>
        <p:blipFill>
          <a:blip r:embed="rId2"/>
          <a:stretch>
            <a:fillRect/>
          </a:stretch>
        </p:blipFill>
        <p:spPr>
          <a:xfrm>
            <a:off x="5400812" y="365125"/>
            <a:ext cx="6347258" cy="4639530"/>
          </a:xfrm>
          <a:prstGeom prst="rect">
            <a:avLst/>
          </a:prstGeom>
          <a:ln>
            <a:solidFill>
              <a:schemeClr val="accent1"/>
            </a:solidFill>
          </a:ln>
          <a:scene3d>
            <a:camera prst="orthographicFront">
              <a:rot lat="0" lon="0" rev="0"/>
            </a:camera>
            <a:lightRig rig="threePt" dir="t"/>
          </a:scene3d>
        </p:spPr>
      </p:pic>
      <p:sp>
        <p:nvSpPr>
          <p:cNvPr id="6" name="Textfeld 5">
            <a:extLst>
              <a:ext uri="{FF2B5EF4-FFF2-40B4-BE49-F238E27FC236}">
                <a16:creationId xmlns:a16="http://schemas.microsoft.com/office/drawing/2014/main" id="{53257ECC-1118-DC87-0CD8-49F28396EFA5}"/>
              </a:ext>
            </a:extLst>
          </p:cNvPr>
          <p:cNvSpPr txBox="1"/>
          <p:nvPr/>
        </p:nvSpPr>
        <p:spPr>
          <a:xfrm>
            <a:off x="4628271" y="5292847"/>
            <a:ext cx="7282374" cy="1330557"/>
          </a:xfrm>
          <a:prstGeom prst="rect">
            <a:avLst/>
          </a:prstGeom>
          <a:noFill/>
        </p:spPr>
        <p:txBody>
          <a:bodyPr wrap="square">
            <a:spAutoFit/>
          </a:bodyPr>
          <a:lstStyle/>
          <a:p>
            <a:pPr marL="914400">
              <a:lnSpc>
                <a:spcPct val="107000"/>
              </a:lnSpc>
              <a:spcAft>
                <a:spcPts val="800"/>
              </a:spcAft>
            </a:pPr>
            <a:r>
              <a:rPr lang="de-AT" sz="2000" dirty="0">
                <a:effectLst/>
                <a:latin typeface="Calibri" panose="020F0502020204030204" pitchFamily="34" charset="0"/>
                <a:ea typeface="Calibri" panose="020F0502020204030204" pitchFamily="34" charset="0"/>
                <a:cs typeface="Times New Roman" panose="02020603050405020304" pitchFamily="18" charset="0"/>
              </a:rPr>
              <a:t>aus: </a:t>
            </a:r>
            <a:r>
              <a:rPr lang="de-AT" sz="2000" dirty="0" err="1">
                <a:effectLst/>
                <a:latin typeface="Calibri" panose="020F0502020204030204" pitchFamily="34" charset="0"/>
                <a:ea typeface="Calibri" panose="020F0502020204030204" pitchFamily="34" charset="0"/>
                <a:cs typeface="Times New Roman" panose="02020603050405020304" pitchFamily="18" charset="0"/>
              </a:rPr>
              <a:t>Halloheft</a:t>
            </a:r>
            <a:r>
              <a:rPr lang="de-AT" sz="2000" dirty="0">
                <a:effectLst/>
                <a:latin typeface="Calibri" panose="020F0502020204030204" pitchFamily="34" charset="0"/>
                <a:ea typeface="Calibri" panose="020F0502020204030204" pitchFamily="34" charset="0"/>
                <a:cs typeface="Times New Roman" panose="02020603050405020304" pitchFamily="18" charset="0"/>
              </a:rPr>
              <a:t>, Seite 15: </a:t>
            </a:r>
            <a:r>
              <a:rPr lang="de-AT" sz="2000" dirty="0" err="1">
                <a:effectLst/>
                <a:latin typeface="Calibri" panose="020F0502020204030204" pitchFamily="34" charset="0"/>
                <a:ea typeface="Calibri" panose="020F0502020204030204" pitchFamily="34" charset="0"/>
                <a:cs typeface="Times New Roman" panose="02020603050405020304" pitchFamily="18" charset="0"/>
              </a:rPr>
              <a:t>Turnsackerl</a:t>
            </a:r>
            <a:r>
              <a:rPr lang="de-AT" sz="2000" dirty="0">
                <a:effectLst/>
                <a:latin typeface="Calibri" panose="020F0502020204030204" pitchFamily="34" charset="0"/>
                <a:ea typeface="Calibri" panose="020F0502020204030204" pitchFamily="34" charset="0"/>
                <a:cs typeface="Times New Roman" panose="02020603050405020304" pitchFamily="18" charset="0"/>
              </a:rPr>
              <a:t> mit Inhalt auf Deutsch und Arabisch: </a:t>
            </a: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https://padlet.com/sfz_padlet/seiteneinsteiger-innen-mit-arabischer-erstsprache-in-wiener--6bcj1xdenafgrl7a/wish/2928301970</a:t>
            </a:r>
            <a:endParaRPr lang="de-AT"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14972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02ADB-F6EB-B6C4-F771-15A984C93DC9}"/>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sp>
        <p:nvSpPr>
          <p:cNvPr id="5" name="Inhaltsplatzhalter 4">
            <a:extLst>
              <a:ext uri="{FF2B5EF4-FFF2-40B4-BE49-F238E27FC236}">
                <a16:creationId xmlns:a16="http://schemas.microsoft.com/office/drawing/2014/main" id="{0C05403F-78B8-D821-EF02-A7D66B3E0CC7}"/>
              </a:ext>
            </a:extLst>
          </p:cNvPr>
          <p:cNvSpPr>
            <a:spLocks noGrp="1"/>
          </p:cNvSpPr>
          <p:nvPr>
            <p:ph idx="1"/>
          </p:nvPr>
        </p:nvSpPr>
        <p:spPr>
          <a:xfrm>
            <a:off x="182880" y="2279650"/>
            <a:ext cx="10988040" cy="4842461"/>
          </a:xfrm>
        </p:spPr>
        <p:txBody>
          <a:bodyPr>
            <a:normAutofit/>
          </a:bodyPr>
          <a:lstStyle/>
          <a:p>
            <a:pPr marL="0" indent="0">
              <a:lnSpc>
                <a:spcPct val="107000"/>
              </a:lnSpc>
              <a:spcAft>
                <a:spcPts val="800"/>
              </a:spcAft>
              <a:buNone/>
            </a:pPr>
            <a:r>
              <a:rPr lang="de-AT" sz="2000" b="1" dirty="0">
                <a:effectLst/>
                <a:latin typeface="Calibri" panose="020F0502020204030204" pitchFamily="34" charset="0"/>
                <a:ea typeface="Calibri" panose="020F0502020204030204" pitchFamily="34" charset="0"/>
                <a:cs typeface="Times New Roman" panose="02020603050405020304" pitchFamily="18" charset="0"/>
              </a:rPr>
              <a:t>Falls Mädchen aus religiösen Gründen eine Kopfbedeckung tragen</a:t>
            </a:r>
            <a:r>
              <a:rPr lang="de-AT" sz="2000" b="1" dirty="0">
                <a:latin typeface="Calibri" panose="020F0502020204030204" pitchFamily="34" charset="0"/>
                <a:ea typeface="Calibri" panose="020F0502020204030204" pitchFamily="34" charset="0"/>
                <a:cs typeface="Times New Roman" panose="02020603050405020304" pitchFamily="18" charset="0"/>
              </a:rPr>
              <a:t>,</a:t>
            </a:r>
            <a:endParaRPr lang="de-AT" sz="20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None/>
            </a:pPr>
            <a:r>
              <a:rPr lang="de-AT" sz="2000" dirty="0">
                <a:effectLst/>
                <a:latin typeface="Calibri" panose="020F0502020204030204" pitchFamily="34" charset="0"/>
                <a:ea typeface="Calibri" panose="020F0502020204030204" pitchFamily="34" charset="0"/>
                <a:cs typeface="Times New Roman" panose="02020603050405020304" pitchFamily="18" charset="0"/>
              </a:rPr>
              <a:t>ist es zielführend, Folgendes bei einer Eltern-Info-Veranstaltung zu thematisieren:</a:t>
            </a:r>
          </a:p>
          <a:p>
            <a:pPr lvl="1">
              <a:lnSpc>
                <a:spcPct val="107000"/>
              </a:lnSpc>
              <a:buFont typeface="Courier New" panose="02070309020205020404" pitchFamily="49" charset="0"/>
              <a:buChar char="o"/>
            </a:pPr>
            <a:r>
              <a:rPr lang="de-AT" sz="2000" dirty="0">
                <a:effectLst/>
                <a:latin typeface="Calibri" panose="020F0502020204030204" pitchFamily="34" charset="0"/>
                <a:ea typeface="Calibri" panose="020F0502020204030204" pitchFamily="34" charset="0"/>
                <a:cs typeface="Times New Roman" panose="02020603050405020304" pitchFamily="18" charset="0"/>
              </a:rPr>
              <a:t>Für die Zeit des Turnunterrichts kann die Kopfbedeckung abgelegt werden.</a:t>
            </a:r>
          </a:p>
          <a:p>
            <a:pPr lvl="1">
              <a:lnSpc>
                <a:spcPct val="107000"/>
              </a:lnSpc>
              <a:buFont typeface="Courier New" panose="02070309020205020404" pitchFamily="49" charset="0"/>
              <a:buChar char="o"/>
            </a:pPr>
            <a:r>
              <a:rPr lang="de-AT" sz="2000" dirty="0">
                <a:effectLst/>
                <a:latin typeface="Calibri" panose="020F0502020204030204" pitchFamily="34" charset="0"/>
                <a:ea typeface="Corbel" panose="020B0503020204020204" pitchFamily="34" charset="0"/>
                <a:cs typeface="Times New Roman" panose="02020603050405020304" pitchFamily="18" charset="0"/>
              </a:rPr>
              <a:t>Das Tragen einer Kopfbedeckung ist dann gestattet, wenn diese die erforderliche Bewegungsfreiheit gewährleistet, nicht durch Kämme, Haarnadeln oder -spangen befestigt und nicht um den Hals gebunden ist:</a:t>
            </a:r>
            <a:endParaRPr lang="de-AT" sz="2000" dirty="0">
              <a:effectLst/>
              <a:latin typeface="Calibri" panose="020F0502020204030204" pitchFamily="34" charset="0"/>
              <a:ea typeface="Calibri" panose="020F0502020204030204" pitchFamily="34" charset="0"/>
              <a:cs typeface="Times New Roman" panose="02020603050405020304" pitchFamily="18" charset="0"/>
            </a:endParaRPr>
          </a:p>
          <a:p>
            <a:pPr marL="1028700" indent="-342900">
              <a:lnSpc>
                <a:spcPct val="107000"/>
              </a:lnSpc>
              <a:buFont typeface="Courier New" panose="02070309020205020404" pitchFamily="49" charset="0"/>
              <a:buChar char="o"/>
            </a:pPr>
            <a:r>
              <a:rPr lang="de-AT" sz="2000" dirty="0">
                <a:effectLst/>
                <a:latin typeface="Calibri" panose="020F0502020204030204" pitchFamily="34" charset="0"/>
                <a:ea typeface="Calibri" panose="020F0502020204030204" pitchFamily="34" charset="0"/>
                <a:cs typeface="Times New Roman" panose="02020603050405020304" pitchFamily="18" charset="0"/>
              </a:rPr>
              <a:t>Eigens für Sport geeignete Sport-Kopfbedeckungen sind</a:t>
            </a:r>
            <a:r>
              <a:rPr lang="de-AT" sz="2000" b="1" dirty="0">
                <a:effectLst/>
                <a:latin typeface="Calibri" panose="020F0502020204030204" pitchFamily="34" charset="0"/>
                <a:ea typeface="Calibri" panose="020F0502020204030204" pitchFamily="34" charset="0"/>
                <a:cs typeface="Times New Roman" panose="02020603050405020304" pitchFamily="18" charset="0"/>
              </a:rPr>
              <a:t> </a:t>
            </a:r>
            <a:r>
              <a:rPr lang="de-AT" sz="2000" dirty="0">
                <a:effectLst/>
                <a:latin typeface="Calibri" panose="020F0502020204030204" pitchFamily="34" charset="0"/>
                <a:ea typeface="Calibri" panose="020F0502020204030204" pitchFamily="34" charset="0"/>
                <a:cs typeface="Times New Roman" panose="02020603050405020304" pitchFamily="18" charset="0"/>
              </a:rPr>
              <a:t>elastisch und eng anliegend am Hals; in der Schule könnten welche vorrätig sein zur Ausleihe, falls Schülerinnen </a:t>
            </a:r>
            <a:r>
              <a:rPr lang="de-AT" sz="2000">
                <a:effectLst/>
                <a:latin typeface="Calibri" panose="020F0502020204030204" pitchFamily="34" charset="0"/>
                <a:ea typeface="Calibri" panose="020F0502020204030204" pitchFamily="34" charset="0"/>
                <a:cs typeface="Times New Roman" panose="02020603050405020304" pitchFamily="18" charset="0"/>
              </a:rPr>
              <a:t>ihre eigene </a:t>
            </a:r>
            <a:r>
              <a:rPr lang="de-AT" sz="2000" dirty="0">
                <a:effectLst/>
                <a:latin typeface="Calibri" panose="020F0502020204030204" pitchFamily="34" charset="0"/>
                <a:ea typeface="Calibri" panose="020F0502020204030204" pitchFamily="34" charset="0"/>
                <a:cs typeface="Times New Roman" panose="02020603050405020304" pitchFamily="18" charset="0"/>
              </a:rPr>
              <a:t>vergessen haben; erhältlich im Fachhandel (6€ Richtpreis, s. Foto)</a:t>
            </a:r>
          </a:p>
          <a:p>
            <a:pPr lvl="1">
              <a:lnSpc>
                <a:spcPct val="107000"/>
              </a:lnSpc>
              <a:spcAft>
                <a:spcPts val="800"/>
              </a:spcAft>
              <a:buFont typeface="Courier New" panose="02070309020205020404" pitchFamily="49" charset="0"/>
              <a:buChar char="o"/>
            </a:pPr>
            <a:r>
              <a:rPr lang="de-AT" sz="2000" dirty="0">
                <a:effectLst/>
                <a:latin typeface="Calibri" panose="020F0502020204030204" pitchFamily="34" charset="0"/>
                <a:ea typeface="Calibri" panose="020F0502020204030204" pitchFamily="34" charset="0"/>
                <a:cs typeface="Times New Roman" panose="02020603050405020304" pitchFamily="18" charset="0"/>
              </a:rPr>
              <a:t>Das Tragen einer </a:t>
            </a:r>
            <a:r>
              <a:rPr lang="de-AT" sz="2000" dirty="0">
                <a:latin typeface="Calibri" panose="020F0502020204030204" pitchFamily="34" charset="0"/>
                <a:ea typeface="Corbel" panose="020B0503020204020204" pitchFamily="34" charset="0"/>
                <a:cs typeface="Times New Roman" panose="02020603050405020304" pitchFamily="18" charset="0"/>
              </a:rPr>
              <a:t>Kopfbedeckung</a:t>
            </a:r>
            <a:r>
              <a:rPr lang="de-AT" sz="2000" dirty="0">
                <a:effectLst/>
                <a:latin typeface="Calibri" panose="020F0502020204030204" pitchFamily="34" charset="0"/>
                <a:ea typeface="Calibri" panose="020F0502020204030204" pitchFamily="34" charset="0"/>
                <a:cs typeface="Times New Roman" panose="02020603050405020304" pitchFamily="18" charset="0"/>
              </a:rPr>
              <a:t> kann im Sportunterricht zu Überhitzung und in der Folge zu</a:t>
            </a:r>
            <a:r>
              <a:rPr lang="de-AT" sz="2000" i="1" strike="sngStrike" dirty="0">
                <a:effectLst/>
                <a:latin typeface="Calibri" panose="020F0502020204030204" pitchFamily="34" charset="0"/>
                <a:ea typeface="Calibri" panose="020F0502020204030204" pitchFamily="34" charset="0"/>
                <a:cs typeface="Times New Roman" panose="02020603050405020304" pitchFamily="18" charset="0"/>
              </a:rPr>
              <a:t> </a:t>
            </a:r>
            <a:r>
              <a:rPr lang="de-AT" sz="2000" dirty="0">
                <a:effectLst/>
                <a:latin typeface="Calibri" panose="020F0502020204030204" pitchFamily="34" charset="0"/>
                <a:ea typeface="Calibri" panose="020F0502020204030204" pitchFamily="34" charset="0"/>
                <a:cs typeface="Times New Roman" panose="02020603050405020304" pitchFamily="18" charset="0"/>
              </a:rPr>
              <a:t>Herz-Kreislauf-Problemen führen und die Gesundheit der Schülerinnen beeinträchtigen.</a:t>
            </a:r>
          </a:p>
          <a:p>
            <a:pPr marL="0" indent="0">
              <a:buNone/>
            </a:pPr>
            <a:endParaRPr lang="de-AT" dirty="0"/>
          </a:p>
        </p:txBody>
      </p:sp>
      <p:pic>
        <p:nvPicPr>
          <p:cNvPr id="7" name="Grafik 6">
            <a:extLst>
              <a:ext uri="{FF2B5EF4-FFF2-40B4-BE49-F238E27FC236}">
                <a16:creationId xmlns:a16="http://schemas.microsoft.com/office/drawing/2014/main" id="{8AF39536-0E0C-30F2-56C1-927C241C4E13}"/>
              </a:ext>
            </a:extLst>
          </p:cNvPr>
          <p:cNvPicPr>
            <a:picLocks noChangeAspect="1"/>
          </p:cNvPicPr>
          <p:nvPr/>
        </p:nvPicPr>
        <p:blipFill>
          <a:blip r:embed="rId2"/>
          <a:stretch>
            <a:fillRect/>
          </a:stretch>
        </p:blipFill>
        <p:spPr>
          <a:xfrm rot="-5400000" flipV="1">
            <a:off x="8735380" y="-239759"/>
            <a:ext cx="2480354" cy="3288714"/>
          </a:xfrm>
          <a:prstGeom prst="rect">
            <a:avLst/>
          </a:prstGeom>
        </p:spPr>
      </p:pic>
    </p:spTree>
    <p:extLst>
      <p:ext uri="{BB962C8B-B14F-4D97-AF65-F5344CB8AC3E}">
        <p14:creationId xmlns:p14="http://schemas.microsoft.com/office/powerpoint/2010/main" val="2269285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E62515-5B2D-2C7E-8056-E0BDD88D14CF}"/>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3.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Sportkleidung</a:t>
            </a:r>
            <a:endParaRPr lang="de-AT" dirty="0"/>
          </a:p>
        </p:txBody>
      </p:sp>
      <p:sp>
        <p:nvSpPr>
          <p:cNvPr id="3" name="Inhaltsplatzhalter 2">
            <a:extLst>
              <a:ext uri="{FF2B5EF4-FFF2-40B4-BE49-F238E27FC236}">
                <a16:creationId xmlns:a16="http://schemas.microsoft.com/office/drawing/2014/main" id="{BCB3236F-F025-1DFB-DAAF-FBE813593DF6}"/>
              </a:ext>
            </a:extLst>
          </p:cNvPr>
          <p:cNvSpPr>
            <a:spLocks noGrp="1"/>
          </p:cNvSpPr>
          <p:nvPr>
            <p:ph idx="1"/>
          </p:nvPr>
        </p:nvSpPr>
        <p:spPr>
          <a:xfrm>
            <a:off x="838200" y="2291969"/>
            <a:ext cx="10036126" cy="4351338"/>
          </a:xfrm>
        </p:spPr>
        <p:txBody>
          <a:bodyPr/>
          <a:lstStyle/>
          <a:p>
            <a:pPr marL="0" indent="0">
              <a:buNone/>
            </a:pPr>
            <a:r>
              <a:rPr lang="de-AT" dirty="0">
                <a:effectLst/>
                <a:latin typeface="Calibri" panose="020F0502020204030204" pitchFamily="34" charset="0"/>
                <a:ea typeface="Calibri" panose="020F0502020204030204" pitchFamily="34" charset="0"/>
                <a:cs typeface="Times New Roman" panose="02020603050405020304" pitchFamily="18" charset="0"/>
              </a:rPr>
              <a:t>Beim Schwimmunterricht ist eine adäquate Badebekleidung zu tragen. </a:t>
            </a:r>
          </a:p>
          <a:p>
            <a:pPr marL="0" indent="0">
              <a:buNone/>
            </a:pPr>
            <a:r>
              <a:rPr lang="de-AT" dirty="0">
                <a:effectLst/>
                <a:latin typeface="Calibri" panose="020F0502020204030204" pitchFamily="34" charset="0"/>
                <a:ea typeface="Calibri" panose="020F0502020204030204" pitchFamily="34" charset="0"/>
                <a:cs typeface="Times New Roman" panose="02020603050405020304" pitchFamily="18" charset="0"/>
              </a:rPr>
              <a:t>Auf Wunsch ist das Tragen eines Burkinis (Ganzkörperanzug) gestattet. </a:t>
            </a:r>
          </a:p>
          <a:p>
            <a:pPr marL="0" indent="0">
              <a:buNone/>
            </a:pPr>
            <a:endParaRPr lang="de-AT" dirty="0"/>
          </a:p>
        </p:txBody>
      </p:sp>
    </p:spTree>
    <p:extLst>
      <p:ext uri="{BB962C8B-B14F-4D97-AF65-F5344CB8AC3E}">
        <p14:creationId xmlns:p14="http://schemas.microsoft.com/office/powerpoint/2010/main" val="2975318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11480" y="550163"/>
            <a:ext cx="10978896" cy="1325563"/>
          </a:xfrm>
        </p:spPr>
        <p:txBody>
          <a:bodyPr>
            <a:normAutofit fontScale="90000"/>
          </a:bodyPr>
          <a:lstStyle/>
          <a:p>
            <a:r>
              <a:rPr lang="de-AT" sz="4900" dirty="0">
                <a:latin typeface="Calibri" panose="020F0502020204030204" pitchFamily="34" charset="0"/>
                <a:ea typeface="Times New Roman" panose="02020603050405020304" pitchFamily="18" charset="0"/>
                <a:cs typeface="Times New Roman" panose="02020603050405020304" pitchFamily="18" charset="0"/>
              </a:rPr>
              <a:t>3. Umziehen vor und nach dem Sportunterricht</a:t>
            </a:r>
            <a:r>
              <a:rPr lang="de-AT" dirty="0"/>
              <a:t/>
            </a:r>
            <a:br>
              <a:rPr lang="de-AT" dirty="0"/>
            </a:br>
            <a:endParaRPr lang="de-AT" dirty="0"/>
          </a:p>
        </p:txBody>
      </p:sp>
      <p:sp>
        <p:nvSpPr>
          <p:cNvPr id="3" name="Inhaltsplatzhalter 2"/>
          <p:cNvSpPr>
            <a:spLocks noGrp="1"/>
          </p:cNvSpPr>
          <p:nvPr>
            <p:ph idx="1"/>
          </p:nvPr>
        </p:nvSpPr>
        <p:spPr>
          <a:xfrm>
            <a:off x="509016" y="2086038"/>
            <a:ext cx="10162032" cy="4351338"/>
          </a:xfrm>
        </p:spPr>
        <p:txBody>
          <a:bodyPr/>
          <a:lstStyle/>
          <a:p>
            <a:pPr marL="0" indent="0">
              <a:buNone/>
            </a:pPr>
            <a:r>
              <a:rPr lang="de-AT" dirty="0">
                <a:latin typeface="Calibri" panose="020F0502020204030204" pitchFamily="34" charset="0"/>
                <a:ea typeface="Calibri" panose="020F0502020204030204" pitchFamily="34" charset="0"/>
                <a:cs typeface="Times New Roman" panose="02020603050405020304" pitchFamily="18" charset="0"/>
              </a:rPr>
              <a:t>Die Sportgarderobe ist dafür vorgesehen, dass sich die Schülerinnen und Schüler einer Klasse dort umziehen. </a:t>
            </a:r>
          </a:p>
          <a:p>
            <a:pPr marL="0" indent="0">
              <a:buNone/>
            </a:pPr>
            <a:r>
              <a:rPr lang="de-AT" dirty="0">
                <a:latin typeface="Calibri" panose="020F0502020204030204" pitchFamily="34" charset="0"/>
                <a:ea typeface="Calibri" panose="020F0502020204030204" pitchFamily="34" charset="0"/>
                <a:cs typeface="Times New Roman" panose="02020603050405020304" pitchFamily="18" charset="0"/>
              </a:rPr>
              <a:t>In der Volksschule ist dies ein gemeinsamer Raum.</a:t>
            </a:r>
          </a:p>
          <a:p>
            <a:endParaRPr lang="de-AT" dirty="0"/>
          </a:p>
        </p:txBody>
      </p:sp>
    </p:spTree>
    <p:extLst>
      <p:ext uri="{BB962C8B-B14F-4D97-AF65-F5344CB8AC3E}">
        <p14:creationId xmlns:p14="http://schemas.microsoft.com/office/powerpoint/2010/main" val="305368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E6AB50-BC3C-6EE5-2DAD-EAE3FF6FCC98}"/>
              </a:ext>
            </a:extLst>
          </p:cNvPr>
          <p:cNvSpPr>
            <a:spLocks noGrp="1"/>
          </p:cNvSpPr>
          <p:nvPr>
            <p:ph type="title"/>
          </p:nvPr>
        </p:nvSpPr>
        <p:spPr>
          <a:xfrm>
            <a:off x="416169" y="693371"/>
            <a:ext cx="11087099" cy="1325563"/>
          </a:xfrm>
        </p:spPr>
        <p:txBody>
          <a:bodyPr>
            <a:normAutofit/>
          </a:bodyPr>
          <a:lstStyle/>
          <a:p>
            <a:r>
              <a:rPr lang="de-DE" dirty="0">
                <a:latin typeface="Calibri" panose="020F0502020204030204" pitchFamily="34" charset="0"/>
                <a:cs typeface="Times New Roman" panose="02020603050405020304" pitchFamily="18" charset="0"/>
              </a:rPr>
              <a:t>4.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Teilnahme am BSP-Unterricht</a:t>
            </a:r>
            <a:endParaRPr lang="de-AT" dirty="0"/>
          </a:p>
        </p:txBody>
      </p:sp>
      <p:sp>
        <p:nvSpPr>
          <p:cNvPr id="3" name="Inhaltsplatzhalter 2">
            <a:extLst>
              <a:ext uri="{FF2B5EF4-FFF2-40B4-BE49-F238E27FC236}">
                <a16:creationId xmlns:a16="http://schemas.microsoft.com/office/drawing/2014/main" id="{6D4E12D3-CB87-1969-640C-16982F0D4A47}"/>
              </a:ext>
            </a:extLst>
          </p:cNvPr>
          <p:cNvSpPr>
            <a:spLocks noGrp="1"/>
          </p:cNvSpPr>
          <p:nvPr>
            <p:ph idx="1"/>
          </p:nvPr>
        </p:nvSpPr>
        <p:spPr>
          <a:xfrm>
            <a:off x="416169" y="2190750"/>
            <a:ext cx="10814538" cy="4667250"/>
          </a:xfrm>
        </p:spPr>
        <p:txBody>
          <a:bodyPr>
            <a:normAutofit fontScale="92500" lnSpcReduction="20000"/>
          </a:bodyPr>
          <a:lstStyle/>
          <a:p>
            <a:pPr>
              <a:lnSpc>
                <a:spcPct val="107000"/>
              </a:lnSpc>
              <a:spcAft>
                <a:spcPts val="800"/>
              </a:spcAft>
              <a:buFont typeface="Courier New" panose="02070309020205020404" pitchFamily="49" charset="0"/>
              <a:buChar char="o"/>
            </a:pPr>
            <a:r>
              <a:rPr lang="de-AT" sz="2200" dirty="0">
                <a:effectLst/>
                <a:latin typeface="Calibri" panose="020F0502020204030204" pitchFamily="34" charset="0"/>
                <a:ea typeface="Calibri" panose="020F0502020204030204" pitchFamily="34" charset="0"/>
                <a:cs typeface="Times New Roman" panose="02020603050405020304" pitchFamily="18" charset="0"/>
              </a:rPr>
              <a:t>Die Teilnahme am BSP-Unterricht ist verpflichtend, wie in allen anderen Pflichtgegenständen (vgl. § 43 (1) </a:t>
            </a:r>
            <a:r>
              <a:rPr lang="de-AT" sz="2200" dirty="0" err="1">
                <a:effectLst/>
                <a:latin typeface="Calibri" panose="020F0502020204030204" pitchFamily="34" charset="0"/>
                <a:ea typeface="Calibri" panose="020F0502020204030204" pitchFamily="34" charset="0"/>
                <a:cs typeface="Times New Roman" panose="02020603050405020304" pitchFamily="18" charset="0"/>
              </a:rPr>
              <a:t>SchUG</a:t>
            </a:r>
            <a:r>
              <a:rPr lang="de-AT" sz="2200" dirty="0">
                <a:effectLst/>
                <a:latin typeface="Calibri" panose="020F0502020204030204" pitchFamily="34" charset="0"/>
                <a:ea typeface="Calibri" panose="020F0502020204030204" pitchFamily="34" charset="0"/>
                <a:cs typeface="Times New Roman" panose="02020603050405020304" pitchFamily="18" charset="0"/>
              </a:rPr>
              <a:t> und § 9 (1) </a:t>
            </a:r>
            <a:r>
              <a:rPr lang="de-AT" sz="2200" dirty="0" err="1">
                <a:effectLst/>
                <a:latin typeface="Calibri" panose="020F0502020204030204" pitchFamily="34" charset="0"/>
                <a:ea typeface="Calibri" panose="020F0502020204030204" pitchFamily="34" charset="0"/>
                <a:cs typeface="Times New Roman" panose="02020603050405020304" pitchFamily="18" charset="0"/>
              </a:rPr>
              <a:t>SchPflG</a:t>
            </a:r>
            <a:r>
              <a:rPr lang="de-AT" sz="220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buFont typeface="Courier New" panose="02070309020205020404" pitchFamily="49" charset="0"/>
              <a:buChar char="o"/>
            </a:pPr>
            <a:r>
              <a:rPr lang="de-AT" sz="2200" dirty="0">
                <a:effectLst/>
                <a:latin typeface="Calibri" panose="020F0502020204030204" pitchFamily="34" charset="0"/>
                <a:ea typeface="Calibri" panose="020F0502020204030204" pitchFamily="34" charset="0"/>
                <a:cs typeface="Times New Roman" panose="02020603050405020304" pitchFamily="18" charset="0"/>
              </a:rPr>
              <a:t>Auch eine Monatsblutung oder andere Indisponiertheit gilt nicht als Grund für eine Absenz, die Schüler/innen müssen immer anwesend sein. Allerdings nehmen die Lehrpersonen selbstverständlich Rücksicht auf die Beeinträchtigungen und stellen den Schüler/innen adäquate Aufgaben. </a:t>
            </a:r>
          </a:p>
          <a:p>
            <a:pPr>
              <a:lnSpc>
                <a:spcPct val="107000"/>
              </a:lnSpc>
              <a:spcAft>
                <a:spcPts val="800"/>
              </a:spcAft>
              <a:buFont typeface="Courier New" panose="02070309020205020404" pitchFamily="49" charset="0"/>
              <a:buChar char="o"/>
            </a:pPr>
            <a:r>
              <a:rPr lang="de-AT" sz="2200" dirty="0">
                <a:effectLst/>
                <a:latin typeface="Calibri" panose="020F0502020204030204" pitchFamily="34" charset="0"/>
                <a:ea typeface="Calibri" panose="020F0502020204030204" pitchFamily="34" charset="0"/>
                <a:cs typeface="Times New Roman" panose="02020603050405020304" pitchFamily="18" charset="0"/>
              </a:rPr>
              <a:t>„Entschuldigungen“ für die Nichtteilnahme, die nur für den Unterrichtsgegenstand BSP (von Eltern oder </a:t>
            </a:r>
            <a:r>
              <a:rPr lang="de-AT" sz="2200" dirty="0" err="1">
                <a:effectLst/>
                <a:latin typeface="Calibri" panose="020F0502020204030204" pitchFamily="34" charset="0"/>
                <a:ea typeface="Calibri" panose="020F0502020204030204" pitchFamily="34" charset="0"/>
                <a:cs typeface="Times New Roman" panose="02020603050405020304" pitchFamily="18" charset="0"/>
              </a:rPr>
              <a:t>Ärzt</a:t>
            </a:r>
            <a:r>
              <a:rPr lang="de-AT" sz="2200" dirty="0">
                <a:effectLst/>
                <a:latin typeface="Calibri" panose="020F0502020204030204" pitchFamily="34" charset="0"/>
                <a:ea typeface="Calibri" panose="020F0502020204030204" pitchFamily="34" charset="0"/>
                <a:cs typeface="Times New Roman" panose="02020603050405020304" pitchFamily="18" charset="0"/>
              </a:rPr>
              <a:t>/innen) auf Grund von Indisponiertheit geschrieben werden, sind unzulässig und nicht zu akzeptieren.</a:t>
            </a:r>
          </a:p>
          <a:p>
            <a:pPr>
              <a:lnSpc>
                <a:spcPct val="107000"/>
              </a:lnSpc>
              <a:spcAft>
                <a:spcPts val="800"/>
              </a:spcAft>
              <a:buFont typeface="Courier New" panose="02070309020205020404" pitchFamily="49" charset="0"/>
              <a:buChar char="o"/>
            </a:pPr>
            <a:r>
              <a:rPr lang="de-AT" sz="2200" dirty="0">
                <a:effectLst/>
                <a:latin typeface="Calibri" panose="020F0502020204030204" pitchFamily="34" charset="0"/>
                <a:ea typeface="Calibri" panose="020F0502020204030204" pitchFamily="34" charset="0"/>
                <a:cs typeface="Times New Roman" panose="02020603050405020304" pitchFamily="18" charset="0"/>
              </a:rPr>
              <a:t>Können Schüler/innen aufgrund einer Verletzung oder anderen Indisponiertheit an den motorischen Anteilen des Unterrichts aus BSP nicht teilnehmen, haben sie dennoch den Unterricht zu besuchen. Die Lehrerperson erteilt einen entsprechenden Arbeitsauftrag an jene Schüler*innen, z.B. eine Schiedsrichtertätigkeit, eine Spielbeobachtung,  Jonglieren, Ausarbeitung eines Trainingsprogrammes etc.</a:t>
            </a:r>
          </a:p>
          <a:p>
            <a:pPr marL="0" indent="0">
              <a:buNone/>
            </a:pPr>
            <a:endParaRPr lang="de-AT" dirty="0"/>
          </a:p>
        </p:txBody>
      </p:sp>
    </p:spTree>
    <p:extLst>
      <p:ext uri="{BB962C8B-B14F-4D97-AF65-F5344CB8AC3E}">
        <p14:creationId xmlns:p14="http://schemas.microsoft.com/office/powerpoint/2010/main" val="25124064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77352E-61EE-BFB1-8B91-656DCD1098C5}"/>
              </a:ext>
            </a:extLst>
          </p:cNvPr>
          <p:cNvSpPr>
            <a:spLocks noGrp="1"/>
          </p:cNvSpPr>
          <p:nvPr>
            <p:ph type="title"/>
          </p:nvPr>
        </p:nvSpPr>
        <p:spPr>
          <a:xfrm>
            <a:off x="454855" y="657733"/>
            <a:ext cx="11058378" cy="1325563"/>
          </a:xfrm>
        </p:spPr>
        <p:txBody>
          <a:bodyPr>
            <a:normAutofit/>
          </a:bodyPr>
          <a:lstStyle/>
          <a:p>
            <a:r>
              <a:rPr lang="de-DE" dirty="0">
                <a:latin typeface="Calibri" panose="020F0502020204030204" pitchFamily="34" charset="0"/>
                <a:cs typeface="Times New Roman" panose="02020603050405020304" pitchFamily="18" charset="0"/>
              </a:rPr>
              <a:t>4.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Konsequenzen einer Nichtteilnahme am Unterricht für die Leistungsbeurteilung</a:t>
            </a:r>
            <a:endParaRPr lang="de-AT" dirty="0"/>
          </a:p>
        </p:txBody>
      </p:sp>
      <p:sp>
        <p:nvSpPr>
          <p:cNvPr id="3" name="Inhaltsplatzhalter 2">
            <a:extLst>
              <a:ext uri="{FF2B5EF4-FFF2-40B4-BE49-F238E27FC236}">
                <a16:creationId xmlns:a16="http://schemas.microsoft.com/office/drawing/2014/main" id="{34538B2A-2B0D-802F-E2BD-4CD04C21DF21}"/>
              </a:ext>
            </a:extLst>
          </p:cNvPr>
          <p:cNvSpPr>
            <a:spLocks noGrp="1"/>
          </p:cNvSpPr>
          <p:nvPr>
            <p:ph idx="1"/>
          </p:nvPr>
        </p:nvSpPr>
        <p:spPr>
          <a:xfrm>
            <a:off x="193430" y="2424909"/>
            <a:ext cx="11581228" cy="4821359"/>
          </a:xfrm>
        </p:spPr>
        <p:txBody>
          <a:bodyPr>
            <a:normAutofit/>
          </a:bodyPr>
          <a:lstStyle/>
          <a:p>
            <a:pPr>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Fehlen am Schuljahresende Leistungsnachweise, sodass eine Beurteilung nicht möglich ist, ist eine Feststellungsprüfung (praktische Prüfung; Dauer: 30 – 50 Minuten) anzusetzen. </a:t>
            </a:r>
          </a:p>
          <a:p>
            <a:pPr>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Das Datum einer Feststellungsprüfung ist zwei Wochen zuvor den Erziehungsberechtigten schriftlich bekannt zu geben. Der genaue Prüfungsbeginn ist zumindest eine Woche zuvor bekannt zu geben. </a:t>
            </a:r>
          </a:p>
          <a:p>
            <a:pPr marL="0" indent="0">
              <a:buNone/>
            </a:pPr>
            <a:endParaRPr lang="de-AT" dirty="0"/>
          </a:p>
        </p:txBody>
      </p:sp>
    </p:spTree>
    <p:extLst>
      <p:ext uri="{BB962C8B-B14F-4D97-AF65-F5344CB8AC3E}">
        <p14:creationId xmlns:p14="http://schemas.microsoft.com/office/powerpoint/2010/main" val="443417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77352E-61EE-BFB1-8B91-656DCD1098C5}"/>
              </a:ext>
            </a:extLst>
          </p:cNvPr>
          <p:cNvSpPr>
            <a:spLocks noGrp="1"/>
          </p:cNvSpPr>
          <p:nvPr>
            <p:ph type="title"/>
          </p:nvPr>
        </p:nvSpPr>
        <p:spPr>
          <a:xfrm>
            <a:off x="295422" y="365125"/>
            <a:ext cx="11058378" cy="1325563"/>
          </a:xfrm>
        </p:spPr>
        <p:txBody>
          <a:bodyPr>
            <a:normAutofit/>
          </a:bodyPr>
          <a:lstStyle/>
          <a:p>
            <a:r>
              <a:rPr lang="de-DE" dirty="0">
                <a:latin typeface="Calibri" panose="020F0502020204030204" pitchFamily="34" charset="0"/>
                <a:cs typeface="Times New Roman" panose="02020603050405020304" pitchFamily="18" charset="0"/>
              </a:rPr>
              <a:t>4.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Konsequenzen einer Nichtteilnahme am Unterricht für die Leistungsbeurteilung</a:t>
            </a:r>
            <a:endParaRPr lang="de-AT" dirty="0"/>
          </a:p>
        </p:txBody>
      </p:sp>
      <p:sp>
        <p:nvSpPr>
          <p:cNvPr id="3" name="Inhaltsplatzhalter 2">
            <a:extLst>
              <a:ext uri="{FF2B5EF4-FFF2-40B4-BE49-F238E27FC236}">
                <a16:creationId xmlns:a16="http://schemas.microsoft.com/office/drawing/2014/main" id="{34538B2A-2B0D-802F-E2BD-4CD04C21DF21}"/>
              </a:ext>
            </a:extLst>
          </p:cNvPr>
          <p:cNvSpPr>
            <a:spLocks noGrp="1"/>
          </p:cNvSpPr>
          <p:nvPr>
            <p:ph idx="1"/>
          </p:nvPr>
        </p:nvSpPr>
        <p:spPr>
          <a:xfrm>
            <a:off x="193430" y="2205453"/>
            <a:ext cx="11581228" cy="4821359"/>
          </a:xfrm>
        </p:spPr>
        <p:txBody>
          <a:bodyPr>
            <a:normAutofit lnSpcReduction="10000"/>
          </a:bodyPr>
          <a:lstStyle/>
          <a:p>
            <a:pPr>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Fehlt der Schüler/die Schülerin bei der Feststellungsprüfung ungerechtfertigt, gibt es keinen neuerlichen Termin und die Jahresbeurteilung erfolgt mit „Nicht beurteilt“. Ein Aufsteigen in die nächste Klasse ist nicht möglich. Fehlt der Schüler / die Schülerin bei der Feststellungsprüfung gerechtfertigt, ist sofort nach Wegfall des Hinderungsgrundes ein neuerlicher Termin festzusetzen, der zwischen 8 und 12 Wochen nach dem ursprünglichen Termin liegen soll (in der Regel zu Beginn des nächsten Schuljahres). Bei neuerlicher gerechtfertigter Verhinderung ist ein neuer Termin bis spätestens 30. November zu setzen.</a:t>
            </a:r>
          </a:p>
          <a:p>
            <a:pPr>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Die Wiederholung einer Feststellungsprüfung ist nicht zulässig.</a:t>
            </a:r>
          </a:p>
          <a:p>
            <a:pPr>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Ist eine positive Ablegung der Feststellungsprüfung nicht zu erwarten, da der Schüler / die Schülerin ohne eigenes Verschulden zu viel vom Unterricht versäumt hat, ist eine Nachtragsprüfung anzusetzen.</a:t>
            </a:r>
          </a:p>
          <a:p>
            <a:pPr marL="0" indent="0">
              <a:buNone/>
            </a:pPr>
            <a:endParaRPr lang="de-AT" dirty="0"/>
          </a:p>
        </p:txBody>
      </p:sp>
    </p:spTree>
    <p:extLst>
      <p:ext uri="{BB962C8B-B14F-4D97-AF65-F5344CB8AC3E}">
        <p14:creationId xmlns:p14="http://schemas.microsoft.com/office/powerpoint/2010/main" val="93270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E55F43-017E-15A0-D6FB-49BA0C69A09A}"/>
              </a:ext>
            </a:extLst>
          </p:cNvPr>
          <p:cNvSpPr>
            <a:spLocks noGrp="1"/>
          </p:cNvSpPr>
          <p:nvPr>
            <p:ph type="ctrTitle"/>
          </p:nvPr>
        </p:nvSpPr>
        <p:spPr/>
        <p:txBody>
          <a:bodyPr>
            <a:normAutofit/>
          </a:bodyPr>
          <a:lstStyle/>
          <a:p>
            <a:pPr>
              <a:lnSpc>
                <a:spcPct val="107000"/>
              </a:lnSpc>
              <a:spcAft>
                <a:spcPts val="800"/>
              </a:spcAft>
            </a:pPr>
            <a:r>
              <a:rPr lang="de-AT" sz="3600" dirty="0">
                <a:effectLst/>
                <a:latin typeface="Calibri" panose="020F0502020204030204" pitchFamily="34" charset="0"/>
                <a:ea typeface="Calibri" panose="020F0502020204030204" pitchFamily="34" charset="0"/>
                <a:cs typeface="Times New Roman" panose="02020603050405020304" pitchFamily="18" charset="0"/>
              </a:rPr>
              <a:t>Unterricht von Bewegung und Sport (BSP)</a:t>
            </a:r>
            <a:br>
              <a:rPr lang="de-AT" sz="3600" dirty="0">
                <a:effectLst/>
                <a:latin typeface="Calibri" panose="020F0502020204030204" pitchFamily="34" charset="0"/>
                <a:ea typeface="Calibri" panose="020F0502020204030204" pitchFamily="34" charset="0"/>
                <a:cs typeface="Times New Roman" panose="02020603050405020304" pitchFamily="18" charset="0"/>
              </a:rPr>
            </a:br>
            <a:endParaRPr lang="de-AT" sz="9600" dirty="0"/>
          </a:p>
        </p:txBody>
      </p:sp>
      <p:sp>
        <p:nvSpPr>
          <p:cNvPr id="3" name="Untertitel 2">
            <a:extLst>
              <a:ext uri="{FF2B5EF4-FFF2-40B4-BE49-F238E27FC236}">
                <a16:creationId xmlns:a16="http://schemas.microsoft.com/office/drawing/2014/main" id="{2454D5F3-66EE-C3BD-1DEE-0627031CF629}"/>
              </a:ext>
            </a:extLst>
          </p:cNvPr>
          <p:cNvSpPr>
            <a:spLocks noGrp="1"/>
          </p:cNvSpPr>
          <p:nvPr>
            <p:ph type="subTitle" idx="1"/>
          </p:nvPr>
        </p:nvSpPr>
        <p:spPr>
          <a:xfrm>
            <a:off x="587838" y="3104887"/>
            <a:ext cx="10480431" cy="3108251"/>
          </a:xfrm>
        </p:spPr>
        <p:txBody>
          <a:bodyPr>
            <a:normAutofit fontScale="92500" lnSpcReduction="10000"/>
          </a:bodyPr>
          <a:lstStyle/>
          <a:p>
            <a:r>
              <a:rPr lang="de-AT" sz="3600" dirty="0">
                <a:effectLst/>
                <a:latin typeface="Calibri" panose="020F0502020204030204" pitchFamily="34" charset="0"/>
                <a:ea typeface="Calibri" panose="020F0502020204030204" pitchFamily="34" charset="0"/>
                <a:cs typeface="Times New Roman" panose="02020603050405020304" pitchFamily="18" charset="0"/>
              </a:rPr>
              <a:t>Info für Schüler*innen </a:t>
            </a:r>
          </a:p>
          <a:p>
            <a:r>
              <a:rPr lang="de-AT" sz="3600" dirty="0">
                <a:effectLst/>
                <a:latin typeface="Calibri" panose="020F0502020204030204" pitchFamily="34" charset="0"/>
                <a:ea typeface="Calibri" panose="020F0502020204030204" pitchFamily="34" charset="0"/>
                <a:cs typeface="Times New Roman" panose="02020603050405020304" pitchFamily="18" charset="0"/>
              </a:rPr>
              <a:t>der ersten Klassen und Seiteneinsteiger*innen, </a:t>
            </a:r>
          </a:p>
          <a:p>
            <a:r>
              <a:rPr lang="de-AT" sz="3600" dirty="0">
                <a:effectLst/>
                <a:latin typeface="Calibri" panose="020F0502020204030204" pitchFamily="34" charset="0"/>
                <a:ea typeface="Calibri" panose="020F0502020204030204" pitchFamily="34" charset="0"/>
                <a:cs typeface="Times New Roman" panose="02020603050405020304" pitchFamily="18" charset="0"/>
              </a:rPr>
              <a:t>sowie deren Eltern</a:t>
            </a:r>
          </a:p>
          <a:p>
            <a:endParaRPr lang="de-AT" sz="3600" dirty="0">
              <a:effectLst/>
              <a:latin typeface="Calibri" panose="020F0502020204030204" pitchFamily="34" charset="0"/>
              <a:ea typeface="Calibri" panose="020F0502020204030204" pitchFamily="34" charset="0"/>
              <a:cs typeface="Times New Roman" panose="02020603050405020304" pitchFamily="18" charset="0"/>
            </a:endParaRPr>
          </a:p>
          <a:p>
            <a:r>
              <a:rPr lang="de-AT" sz="3600" dirty="0">
                <a:effectLst/>
                <a:latin typeface="Calibri" panose="020F0502020204030204" pitchFamily="34" charset="0"/>
                <a:ea typeface="Calibri" panose="020F0502020204030204" pitchFamily="34" charset="0"/>
                <a:cs typeface="Times New Roman" panose="02020603050405020304" pitchFamily="18" charset="0"/>
              </a:rPr>
              <a:t>  </a:t>
            </a:r>
            <a:r>
              <a:rPr lang="de-AT" sz="2400" dirty="0">
                <a:effectLst/>
                <a:latin typeface="Calibri" panose="020F0502020204030204" pitchFamily="34" charset="0"/>
                <a:ea typeface="Calibri" panose="020F0502020204030204" pitchFamily="34" charset="0"/>
                <a:cs typeface="Times New Roman" panose="02020603050405020304" pitchFamily="18" charset="0"/>
              </a:rPr>
              <a:t/>
            </a:r>
            <a:br>
              <a:rPr lang="de-AT" sz="2400" dirty="0">
                <a:effectLst/>
                <a:latin typeface="Calibri" panose="020F0502020204030204" pitchFamily="34" charset="0"/>
                <a:ea typeface="Calibri" panose="020F0502020204030204" pitchFamily="34" charset="0"/>
                <a:cs typeface="Times New Roman" panose="02020603050405020304" pitchFamily="18" charset="0"/>
              </a:rPr>
            </a:br>
            <a:endParaRPr lang="de-AT" dirty="0"/>
          </a:p>
        </p:txBody>
      </p:sp>
      <p:pic>
        <p:nvPicPr>
          <p:cNvPr id="5" name="Grafik 4">
            <a:extLst>
              <a:ext uri="{FF2B5EF4-FFF2-40B4-BE49-F238E27FC236}">
                <a16:creationId xmlns:a16="http://schemas.microsoft.com/office/drawing/2014/main" id="{D369E9C4-EA1F-321C-30C8-5DBD32FBB15C}"/>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464149" y="5861853"/>
            <a:ext cx="3034766" cy="702569"/>
          </a:xfrm>
          <a:prstGeom prst="rect">
            <a:avLst/>
          </a:prstGeom>
        </p:spPr>
      </p:pic>
    </p:spTree>
    <p:extLst>
      <p:ext uri="{BB962C8B-B14F-4D97-AF65-F5344CB8AC3E}">
        <p14:creationId xmlns:p14="http://schemas.microsoft.com/office/powerpoint/2010/main" val="25953932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D23761-A22A-3CA8-BF55-6EBB0929C951}"/>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5. </a:t>
            </a:r>
            <a:r>
              <a:rPr lang="de-AT" sz="4400" dirty="0">
                <a:latin typeface="Calibri" panose="020F0502020204030204" pitchFamily="34" charset="0"/>
                <a:ea typeface="Times New Roman" panose="02020603050405020304" pitchFamily="18" charset="0"/>
                <a:cs typeface="Times New Roman" panose="02020603050405020304" pitchFamily="18" charset="0"/>
              </a:rPr>
              <a:t>BSP in der Fastenzeit (Ramadan)</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50DADBC2-FFFB-6371-5A31-F65D0C44E15D}"/>
              </a:ext>
            </a:extLst>
          </p:cNvPr>
          <p:cNvSpPr>
            <a:spLocks noGrp="1"/>
          </p:cNvSpPr>
          <p:nvPr>
            <p:ph idx="1"/>
          </p:nvPr>
        </p:nvSpPr>
        <p:spPr>
          <a:xfrm>
            <a:off x="0" y="1825625"/>
            <a:ext cx="11353800" cy="4351338"/>
          </a:xfrm>
        </p:spPr>
        <p:txBody>
          <a:bodyPr/>
          <a:lstStyle/>
          <a:p>
            <a:pPr marL="457200" lvl="1" indent="0">
              <a:lnSpc>
                <a:spcPct val="107000"/>
              </a:lnSpc>
              <a:buNone/>
            </a:pPr>
            <a:r>
              <a:rPr lang="de-AT"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Das Bildungsamt der islamischen Glaubensgemeinschaft in Österreich (IGGÖ) hat bezüglich der Fastenzeit in einer Handreichung folgende Information ausgegeben:</a:t>
            </a:r>
            <a:endParaRPr lang="de-AT" dirty="0">
              <a:effectLst/>
              <a:latin typeface="Calibri" panose="020F0502020204030204" pitchFamily="34" charset="0"/>
              <a:ea typeface="Calibri" panose="020F0502020204030204" pitchFamily="34" charset="0"/>
              <a:cs typeface="Times New Roman" panose="02020603050405020304" pitchFamily="18" charset="0"/>
            </a:endParaRPr>
          </a:p>
          <a:p>
            <a:pPr lvl="2">
              <a:lnSpc>
                <a:spcPct val="107000"/>
              </a:lnSpc>
              <a:buFont typeface="Courier New" panose="02070309020205020404" pitchFamily="49" charset="0"/>
              <a:buChar char="o"/>
            </a:pPr>
            <a:r>
              <a:rPr lang="de-AT"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So Schüler*innen fasten, kann dieses bei körperlich anstrengendem Unterricht abgebrochen werden.</a:t>
            </a:r>
            <a:endParaRPr lang="de-AT" sz="2400" dirty="0">
              <a:effectLst/>
              <a:latin typeface="Calibri" panose="020F0502020204030204" pitchFamily="34" charset="0"/>
              <a:ea typeface="Calibri" panose="020F0502020204030204" pitchFamily="34" charset="0"/>
              <a:cs typeface="Times New Roman" panose="02020603050405020304" pitchFamily="18" charset="0"/>
            </a:endParaRPr>
          </a:p>
          <a:p>
            <a:pPr lvl="2">
              <a:lnSpc>
                <a:spcPct val="107000"/>
              </a:lnSpc>
              <a:buFont typeface="Courier New" panose="02070309020205020404" pitchFamily="49" charset="0"/>
              <a:buChar char="o"/>
            </a:pPr>
            <a:r>
              <a:rPr lang="de-AT"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Auf Klassenfahrten (</a:t>
            </a:r>
            <a:r>
              <a:rPr lang="de-AT" sz="24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zB</a:t>
            </a:r>
            <a:r>
              <a:rPr lang="de-AT"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einer Sportwoche) sind fastende Kinder und Jugendliche vom Fasten ausgenommen, und zwar während der gesamten Dauer der Reise. (Die Fastentage, die man aufgrund der Reise auslässt, können nach dem Ramadan nachgeholt werden.) </a:t>
            </a:r>
            <a:endParaRPr lang="de-AT" sz="2400" dirty="0">
              <a:effectLst/>
              <a:latin typeface="Calibri" panose="020F0502020204030204" pitchFamily="34" charset="0"/>
              <a:ea typeface="Calibri" panose="020F0502020204030204" pitchFamily="34" charset="0"/>
              <a:cs typeface="Times New Roman" panose="02020603050405020304" pitchFamily="18" charset="0"/>
            </a:endParaRPr>
          </a:p>
          <a:p>
            <a:pPr lvl="2">
              <a:lnSpc>
                <a:spcPct val="107000"/>
              </a:lnSpc>
              <a:spcAft>
                <a:spcPts val="800"/>
              </a:spcAft>
              <a:buFont typeface="Courier New" panose="02070309020205020404" pitchFamily="49" charset="0"/>
              <a:buChar char="o"/>
            </a:pPr>
            <a:r>
              <a:rPr lang="de-AT"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Falls beim Schwimmunterricht Wasser in den Mund gelangt, stellt dies keinen Verstoß gegen das Fasten dar.</a:t>
            </a:r>
            <a:endParaRPr lang="de-AT"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de-AT" dirty="0"/>
          </a:p>
        </p:txBody>
      </p:sp>
    </p:spTree>
    <p:extLst>
      <p:ext uri="{BB962C8B-B14F-4D97-AF65-F5344CB8AC3E}">
        <p14:creationId xmlns:p14="http://schemas.microsoft.com/office/powerpoint/2010/main" val="31677835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ADF418-5F88-D498-DE15-E47401EECB07}"/>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6. </a:t>
            </a:r>
            <a:r>
              <a:rPr lang="de-AT" dirty="0">
                <a:latin typeface="Calibri" panose="020F0502020204030204" pitchFamily="34" charset="0"/>
                <a:cs typeface="Times New Roman" panose="02020603050405020304" pitchFamily="18" charset="0"/>
              </a:rPr>
              <a:t>Referenzen</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A78EF049-CACF-8AF0-6809-D675BFAF2D19}"/>
              </a:ext>
            </a:extLst>
          </p:cNvPr>
          <p:cNvSpPr>
            <a:spLocks noGrp="1"/>
          </p:cNvSpPr>
          <p:nvPr>
            <p:ph idx="1"/>
          </p:nvPr>
        </p:nvSpPr>
        <p:spPr>
          <a:xfrm>
            <a:off x="295422" y="1463040"/>
            <a:ext cx="11338560" cy="5275385"/>
          </a:xfrm>
        </p:spPr>
        <p:txBody>
          <a:bodyPr>
            <a:normAutofit fontScale="92500"/>
          </a:bodyPr>
          <a:lstStyle/>
          <a:p>
            <a:pPr marL="0" indent="0">
              <a:lnSpc>
                <a:spcPct val="107000"/>
              </a:lnSpc>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Rechtsgrundlagen zur Leistungsfeststellung und Leistungsbeurteilung in Bewegung und Sport. Eine Hilfestellung für Lehrerinnen und Lehrer (Bildungsdirektion Wien): Broschüre der Schulaufsicht für Bewegungserziehung und Sport</a:t>
            </a:r>
          </a:p>
          <a:p>
            <a:pPr marL="0" indent="0">
              <a:lnSpc>
                <a:spcPct val="107000"/>
              </a:lnSpc>
              <a:spcBef>
                <a:spcPts val="600"/>
              </a:spcBef>
              <a:spcAft>
                <a:spcPts val="800"/>
              </a:spcAft>
              <a:buNone/>
            </a:pP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https://www.bildung-wien.gv.at/dam/jcr:69e2c238-75f9-4dd2-896d-fe3506614562/Brosch%C3%BCre%20Leistungsbeurteilung%20BSP%202024%20Bildungsdirektion%20f%C3%BCr%20Wien.pdf</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Rundschreiben Nr. 15/2024 (BMBWF): Organisatorische Richtlinien für den Unterricht im Gegenstand Bewegung und Sport</a:t>
            </a:r>
          </a:p>
          <a:p>
            <a:pPr marL="0" indent="0">
              <a:lnSpc>
                <a:spcPct val="107000"/>
              </a:lnSpc>
              <a:spcBef>
                <a:spcPts val="600"/>
              </a:spcBef>
              <a:spcAft>
                <a:spcPts val="800"/>
              </a:spcAft>
              <a:buNone/>
            </a:pP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https://www.bildung-wien.gv.at/unterricht/Bewegung-und-Sport/Recht.html</a:t>
            </a:r>
            <a:endPar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Bef>
                <a:spcPts val="600"/>
              </a:spcBef>
              <a:spcAft>
                <a:spcPts val="800"/>
              </a:spcAft>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Lehrpläne:</a:t>
            </a:r>
            <a:r>
              <a:rPr lang="de-AT" sz="1800" dirty="0">
                <a:effectLst/>
                <a:latin typeface="Calibri" panose="020F0502020204030204" pitchFamily="34" charset="0"/>
                <a:ea typeface="Times New Roman" panose="02020603050405020304" pitchFamily="18" charset="0"/>
                <a:cs typeface="Times New Roman" panose="02020603050405020304" pitchFamily="18" charset="0"/>
              </a:rPr>
              <a:t> </a:t>
            </a:r>
          </a:p>
          <a:p>
            <a:pPr marL="0" indent="0">
              <a:lnSpc>
                <a:spcPct val="107000"/>
              </a:lnSpc>
              <a:spcBef>
                <a:spcPts val="600"/>
              </a:spcBef>
              <a:spcAft>
                <a:spcPts val="800"/>
              </a:spcAft>
              <a:buNone/>
            </a:pP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https://www.bmbwf.gv.at/Themen/schule/schulpraxis/lp.html</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Teilnahmerichtlinien für den Unterricht in Bewegung und Sport</a:t>
            </a:r>
            <a:endParaRPr lang="de-AT"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nSpc>
                <a:spcPct val="107000"/>
              </a:lnSpc>
              <a:spcBef>
                <a:spcPts val="600"/>
              </a:spcBef>
              <a:spcAft>
                <a:spcPts val="800"/>
              </a:spcAft>
              <a:buNone/>
            </a:pP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https://www.bildung-wien.gv.at/unterricht/Bewegung-und-Sport/Recht/Teilnahmerichtlinien-f-r-den-Unterricht-in-Bewegung-und-Sport.html</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Ramadan und Schule. Handreichung der IGGÖ</a:t>
            </a:r>
            <a:endParaRPr lang="de-AT"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lnSpc>
                <a:spcPct val="107000"/>
              </a:lnSpc>
              <a:spcBef>
                <a:spcPts val="600"/>
              </a:spcBef>
              <a:spcAft>
                <a:spcPts val="800"/>
              </a:spcAft>
              <a:buNone/>
            </a:pPr>
            <a:r>
              <a:rPr lang="de-AT"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6"/>
              </a:rPr>
              <a:t>https://www.derislam.at/wp-content/uploads/2025/01/Orientirungshilfe%20Ramadan%20Final.pdf</a:t>
            </a:r>
            <a:endParaRPr lang="de-AT" sz="1800" u="sng" dirty="0">
              <a:solidFill>
                <a:srgbClr val="0563C1"/>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539270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ADF418-5F88-D498-DE15-E47401EECB07}"/>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6. </a:t>
            </a:r>
            <a:r>
              <a:rPr lang="de-AT" dirty="0">
                <a:latin typeface="Calibri" panose="020F0502020204030204" pitchFamily="34" charset="0"/>
                <a:cs typeface="Times New Roman" panose="02020603050405020304" pitchFamily="18" charset="0"/>
              </a:rPr>
              <a:t>Referenzen</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A78EF049-CACF-8AF0-6809-D675BFAF2D19}"/>
              </a:ext>
            </a:extLst>
          </p:cNvPr>
          <p:cNvSpPr>
            <a:spLocks noGrp="1"/>
          </p:cNvSpPr>
          <p:nvPr>
            <p:ph idx="1"/>
          </p:nvPr>
        </p:nvSpPr>
        <p:spPr>
          <a:xfrm>
            <a:off x="838200" y="1825625"/>
            <a:ext cx="10515600" cy="4547040"/>
          </a:xfrm>
        </p:spPr>
        <p:txBody>
          <a:bodyPr>
            <a:normAutofit/>
          </a:bodyPr>
          <a:lstStyle/>
          <a:p>
            <a:pPr marL="0" indent="0">
              <a:lnSpc>
                <a:spcPct val="107000"/>
              </a:lnSpc>
              <a:spcAft>
                <a:spcPts val="800"/>
              </a:spcAft>
              <a:buNone/>
            </a:pPr>
            <a:r>
              <a:rPr lang="de-AT" sz="2400" dirty="0">
                <a:effectLst/>
                <a:latin typeface="Calibri" panose="020F0502020204030204" pitchFamily="34" charset="0"/>
                <a:ea typeface="Calibri" panose="020F0502020204030204" pitchFamily="34" charset="0"/>
                <a:cs typeface="Times New Roman" panose="02020603050405020304" pitchFamily="18" charset="0"/>
              </a:rPr>
              <a:t>Fachinspektorat „Bewegung und Sport“ der Bildungsdirektion Wien: </a:t>
            </a:r>
          </a:p>
          <a:p>
            <a:pPr marL="0" indent="0">
              <a:lnSpc>
                <a:spcPct val="107000"/>
              </a:lnSpc>
              <a:spcAft>
                <a:spcPts val="800"/>
              </a:spcAft>
              <a:buNone/>
            </a:pPr>
            <a:r>
              <a:rPr lang="de-AT" sz="2000" b="1" dirty="0">
                <a:effectLst/>
                <a:latin typeface="Calibri" panose="020F0502020204030204" pitchFamily="34" charset="0"/>
                <a:ea typeface="Calibri" panose="020F0502020204030204" pitchFamily="34" charset="0"/>
                <a:cs typeface="Times New Roman" panose="02020603050405020304" pitchFamily="18" charset="0"/>
              </a:rPr>
              <a:t>Mag. Sonja </a:t>
            </a:r>
            <a:r>
              <a:rPr lang="de-AT" sz="2000" b="1" dirty="0" err="1">
                <a:effectLst/>
                <a:latin typeface="Calibri" panose="020F0502020204030204" pitchFamily="34" charset="0"/>
                <a:ea typeface="Calibri" panose="020F0502020204030204" pitchFamily="34" charset="0"/>
                <a:cs typeface="Times New Roman" panose="02020603050405020304" pitchFamily="18" charset="0"/>
              </a:rPr>
              <a:t>Spendelhofer</a:t>
            </a:r>
            <a:r>
              <a:rPr lang="de-AT" sz="20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lnSpc>
                <a:spcPct val="107000"/>
              </a:lnSpc>
              <a:spcAft>
                <a:spcPts val="800"/>
              </a:spcAft>
              <a:buNone/>
            </a:pPr>
            <a:r>
              <a:rPr lang="de-AT" sz="1800" dirty="0">
                <a:effectLst/>
                <a:latin typeface="Calibri" panose="020F0502020204030204" pitchFamily="34" charset="0"/>
                <a:ea typeface="Calibri" panose="020F0502020204030204" pitchFamily="34" charset="0"/>
                <a:cs typeface="Times New Roman" panose="02020603050405020304" pitchFamily="18" charset="0"/>
              </a:rPr>
              <a:t>Tel: 01/52525-77242</a:t>
            </a:r>
            <a:br>
              <a:rPr lang="de-AT" sz="1800" dirty="0">
                <a:effectLst/>
                <a:latin typeface="Calibri" panose="020F0502020204030204" pitchFamily="34" charset="0"/>
                <a:ea typeface="Calibri" panose="020F0502020204030204" pitchFamily="34" charset="0"/>
                <a:cs typeface="Times New Roman" panose="02020603050405020304" pitchFamily="18" charset="0"/>
              </a:rPr>
            </a:br>
            <a:r>
              <a:rPr lang="de-AT" sz="1800" dirty="0">
                <a:effectLst/>
                <a:latin typeface="Calibri" panose="020F0502020204030204" pitchFamily="34" charset="0"/>
                <a:ea typeface="Calibri" panose="020F0502020204030204" pitchFamily="34" charset="0"/>
                <a:cs typeface="Times New Roman" panose="02020603050405020304" pitchFamily="18" charset="0"/>
              </a:rPr>
              <a:t>E-Mail: </a:t>
            </a:r>
            <a:r>
              <a:rPr lang="de-AT"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sonja.spendelhofer@bildung-wien.gv.at</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de-AT" dirty="0"/>
          </a:p>
        </p:txBody>
      </p:sp>
    </p:spTree>
    <p:extLst>
      <p:ext uri="{BB962C8B-B14F-4D97-AF65-F5344CB8AC3E}">
        <p14:creationId xmlns:p14="http://schemas.microsoft.com/office/powerpoint/2010/main" val="1979871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6A42C0-E6E2-A4D3-4031-875C4BC69773}"/>
              </a:ext>
            </a:extLst>
          </p:cNvPr>
          <p:cNvSpPr>
            <a:spLocks noGrp="1"/>
          </p:cNvSpPr>
          <p:nvPr>
            <p:ph type="title"/>
          </p:nvPr>
        </p:nvSpPr>
        <p:spPr>
          <a:xfrm>
            <a:off x="838200" y="365125"/>
            <a:ext cx="10515600" cy="1460500"/>
          </a:xfrm>
        </p:spPr>
        <p:txBody>
          <a:bodyPr/>
          <a:lstStyle/>
          <a:p>
            <a:r>
              <a:rPr lang="de-AT" sz="4400" dirty="0">
                <a:effectLst/>
                <a:latin typeface="Calibri" panose="020F0502020204030204" pitchFamily="34" charset="0"/>
                <a:ea typeface="Calibri" panose="020F0502020204030204" pitchFamily="34" charset="0"/>
                <a:cs typeface="Times New Roman" panose="02020603050405020304" pitchFamily="18" charset="0"/>
              </a:rPr>
              <a:t>Übersicht der Inhalte</a:t>
            </a:r>
            <a:endParaRPr lang="de-AT" dirty="0"/>
          </a:p>
        </p:txBody>
      </p:sp>
      <p:graphicFrame>
        <p:nvGraphicFramePr>
          <p:cNvPr id="5" name="Objekt 4"/>
          <p:cNvGraphicFramePr>
            <a:graphicFrameLocks noChangeAspect="1"/>
          </p:cNvGraphicFramePr>
          <p:nvPr>
            <p:extLst>
              <p:ext uri="{D42A27DB-BD31-4B8C-83A1-F6EECF244321}">
                <p14:modId xmlns:p14="http://schemas.microsoft.com/office/powerpoint/2010/main" val="3927226162"/>
              </p:ext>
            </p:extLst>
          </p:nvPr>
        </p:nvGraphicFramePr>
        <p:xfrm>
          <a:off x="-1628680" y="1997075"/>
          <a:ext cx="15201900" cy="4495800"/>
        </p:xfrm>
        <a:graphic>
          <a:graphicData uri="http://schemas.openxmlformats.org/presentationml/2006/ole">
            <mc:AlternateContent xmlns:mc="http://schemas.openxmlformats.org/markup-compatibility/2006">
              <mc:Choice xmlns:v="urn:schemas-microsoft-com:vml" Requires="v">
                <p:oleObj spid="_x0000_s1026" name="Document" r:id="rId3" imgW="5760045" imgH="1703351" progId="Word.Document.12">
                  <p:embed/>
                </p:oleObj>
              </mc:Choice>
              <mc:Fallback>
                <p:oleObj name="Document" r:id="rId3" imgW="5760045" imgH="1703351" progId="Word.Document.12">
                  <p:embed/>
                  <p:pic>
                    <p:nvPicPr>
                      <p:cNvPr id="0" name=""/>
                      <p:cNvPicPr/>
                      <p:nvPr/>
                    </p:nvPicPr>
                    <p:blipFill>
                      <a:blip r:embed="rId4"/>
                      <a:stretch>
                        <a:fillRect/>
                      </a:stretch>
                    </p:blipFill>
                    <p:spPr>
                      <a:xfrm>
                        <a:off x="-1628680" y="1997075"/>
                        <a:ext cx="15201900" cy="4495800"/>
                      </a:xfrm>
                      <a:prstGeom prst="rect">
                        <a:avLst/>
                      </a:prstGeom>
                    </p:spPr>
                  </p:pic>
                </p:oleObj>
              </mc:Fallback>
            </mc:AlternateContent>
          </a:graphicData>
        </a:graphic>
      </p:graphicFrame>
    </p:spTree>
    <p:extLst>
      <p:ext uri="{BB962C8B-B14F-4D97-AF65-F5344CB8AC3E}">
        <p14:creationId xmlns:p14="http://schemas.microsoft.com/office/powerpoint/2010/main" val="3965986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E9095A-DDB0-D669-BDCF-19377F46A60F}"/>
              </a:ext>
            </a:extLst>
          </p:cNvPr>
          <p:cNvSpPr>
            <a:spLocks noGrp="1"/>
          </p:cNvSpPr>
          <p:nvPr>
            <p:ph type="title"/>
          </p:nvPr>
        </p:nvSpPr>
        <p:spPr>
          <a:xfrm>
            <a:off x="452717" y="286981"/>
            <a:ext cx="10901083" cy="1325563"/>
          </a:xfrm>
        </p:spPr>
        <p:txBody>
          <a:bodyPr>
            <a:normAutofit fontScale="90000"/>
          </a:bodyPr>
          <a:lstStyle/>
          <a:p>
            <a:r>
              <a:rPr lang="de-AT" sz="4000" dirty="0">
                <a:latin typeface="Calibri" panose="020F0502020204030204" pitchFamily="34" charset="0"/>
                <a:ea typeface="Times New Roman" panose="02020603050405020304" pitchFamily="18" charset="0"/>
                <a:cs typeface="Times New Roman" panose="02020603050405020304" pitchFamily="18" charset="0"/>
              </a:rPr>
              <a:t>1a. Pflichtgegenstand BSP: Stundentafel der Volksschule</a:t>
            </a:r>
            <a:r>
              <a:rPr lang="de-AT" dirty="0">
                <a:latin typeface="Calibri" panose="020F0502020204030204" pitchFamily="34" charset="0"/>
                <a:ea typeface="Times New Roman" panose="02020603050405020304" pitchFamily="18" charset="0"/>
                <a:cs typeface="Times New Roman" panose="02020603050405020304" pitchFamily="18" charset="0"/>
              </a:rPr>
              <a:t/>
            </a:r>
            <a:br>
              <a:rPr lang="de-AT" dirty="0">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0F630D9E-623A-884D-99F0-F631FC3E7A0B}"/>
              </a:ext>
            </a:extLst>
          </p:cNvPr>
          <p:cNvSpPr>
            <a:spLocks noGrp="1"/>
          </p:cNvSpPr>
          <p:nvPr>
            <p:ph idx="1"/>
          </p:nvPr>
        </p:nvSpPr>
        <p:spPr/>
        <p:txBody>
          <a:bodyPr/>
          <a:lstStyle/>
          <a:p>
            <a:pPr marL="0" lvl="0" indent="0">
              <a:spcAft>
                <a:spcPts val="900"/>
              </a:spcAft>
              <a:buNone/>
            </a:pPr>
            <a:endParaRPr lang="de-AT" sz="2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de-AT" dirty="0"/>
          </a:p>
        </p:txBody>
      </p:sp>
      <p:pic>
        <p:nvPicPr>
          <p:cNvPr id="4" name="Grafik 3">
            <a:extLst>
              <a:ext uri="{FF2B5EF4-FFF2-40B4-BE49-F238E27FC236}">
                <a16:creationId xmlns:a16="http://schemas.microsoft.com/office/drawing/2014/main" id="{F94F56AE-4801-9D85-D5FA-5798575A03DF}"/>
              </a:ext>
            </a:extLst>
          </p:cNvPr>
          <p:cNvPicPr>
            <a:picLocks noChangeAspect="1"/>
          </p:cNvPicPr>
          <p:nvPr/>
        </p:nvPicPr>
        <p:blipFill>
          <a:blip r:embed="rId2"/>
          <a:stretch>
            <a:fillRect/>
          </a:stretch>
        </p:blipFill>
        <p:spPr>
          <a:xfrm>
            <a:off x="4609653" y="1039794"/>
            <a:ext cx="7129630" cy="4291767"/>
          </a:xfrm>
          <a:prstGeom prst="rect">
            <a:avLst/>
          </a:prstGeom>
        </p:spPr>
      </p:pic>
      <p:sp>
        <p:nvSpPr>
          <p:cNvPr id="5" name="Pfeil: nach rechts 4">
            <a:extLst>
              <a:ext uri="{FF2B5EF4-FFF2-40B4-BE49-F238E27FC236}">
                <a16:creationId xmlns:a16="http://schemas.microsoft.com/office/drawing/2014/main" id="{A9C1D059-8984-8597-96E6-7ABAB30ACAEE}"/>
              </a:ext>
            </a:extLst>
          </p:cNvPr>
          <p:cNvSpPr/>
          <p:nvPr/>
        </p:nvSpPr>
        <p:spPr>
          <a:xfrm rot="10800000">
            <a:off x="11044312" y="3775001"/>
            <a:ext cx="1389941" cy="7339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a:p>
        </p:txBody>
      </p:sp>
      <p:sp>
        <p:nvSpPr>
          <p:cNvPr id="7" name="Textfeld 6">
            <a:extLst>
              <a:ext uri="{FF2B5EF4-FFF2-40B4-BE49-F238E27FC236}">
                <a16:creationId xmlns:a16="http://schemas.microsoft.com/office/drawing/2014/main" id="{99AABF0D-BB68-C3CB-8330-E953DF39E2F8}"/>
              </a:ext>
            </a:extLst>
          </p:cNvPr>
          <p:cNvSpPr txBox="1"/>
          <p:nvPr/>
        </p:nvSpPr>
        <p:spPr>
          <a:xfrm>
            <a:off x="452717" y="5544642"/>
            <a:ext cx="11547025" cy="1264642"/>
          </a:xfrm>
          <a:prstGeom prst="rect">
            <a:avLst/>
          </a:prstGeom>
          <a:noFill/>
        </p:spPr>
        <p:txBody>
          <a:bodyPr wrap="square">
            <a:spAutoFit/>
          </a:bodyPr>
          <a:lstStyle/>
          <a:p>
            <a:pPr>
              <a:lnSpc>
                <a:spcPct val="107000"/>
              </a:lnSpc>
              <a:spcAft>
                <a:spcPts val="800"/>
              </a:spcAft>
            </a:pPr>
            <a:r>
              <a:rPr lang="de-AT" sz="18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Eine Befreiung vom Unterricht im Pflichtgegenstand Bewegung und Sport ist aus religiösen Gründen schulrechtlich nicht vorgesehen. Daher ist die Teilnahme am Unterricht im Pflichtgegenstand „Bewegung und Sport“ ausnahmslos verpflichtend, was insbesondere auch den Schwimmunterricht miteinschließt, dem aufgrund seiner lebenserhaltenden Funktion eine besondere Bedeutung zukommt. </a:t>
            </a:r>
            <a:endParaRPr lang="de-AT" sz="1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4981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E9095A-DDB0-D669-BDCF-19377F46A60F}"/>
              </a:ext>
            </a:extLst>
          </p:cNvPr>
          <p:cNvSpPr>
            <a:spLocks noGrp="1"/>
          </p:cNvSpPr>
          <p:nvPr>
            <p:ph type="title"/>
          </p:nvPr>
        </p:nvSpPr>
        <p:spPr>
          <a:xfrm>
            <a:off x="154745" y="365125"/>
            <a:ext cx="11549575" cy="1325563"/>
          </a:xfrm>
        </p:spPr>
        <p:txBody>
          <a:bodyPr>
            <a:normAutofit fontScale="90000"/>
          </a:bodyPr>
          <a:lstStyle/>
          <a:p>
            <a:r>
              <a:rPr lang="de-AT" sz="4000" dirty="0">
                <a:latin typeface="Calibri" panose="020F0502020204030204" pitchFamily="34" charset="0"/>
                <a:ea typeface="Times New Roman" panose="02020603050405020304" pitchFamily="18" charset="0"/>
                <a:cs typeface="Times New Roman" panose="02020603050405020304" pitchFamily="18" charset="0"/>
              </a:rPr>
              <a:t>1b. Pflichtgegenstand BSP: Stundentafel </a:t>
            </a:r>
            <a:r>
              <a:rPr lang="de-AT" sz="4000" dirty="0">
                <a:latin typeface="Calibri" panose="020F0502020204030204" pitchFamily="34" charset="0"/>
                <a:cs typeface="Times New Roman" panose="02020603050405020304" pitchFamily="18" charset="0"/>
              </a:rPr>
              <a:t>der Allgemeinen Sonderschule</a:t>
            </a:r>
            <a:r>
              <a:rPr lang="de-AT" dirty="0">
                <a:latin typeface="Calibri" panose="020F0502020204030204" pitchFamily="34" charset="0"/>
                <a:ea typeface="Times New Roman" panose="02020603050405020304" pitchFamily="18" charset="0"/>
                <a:cs typeface="Times New Roman" panose="02020603050405020304" pitchFamily="18" charset="0"/>
              </a:rPr>
              <a:t/>
            </a:r>
            <a:br>
              <a:rPr lang="de-AT" dirty="0">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0F630D9E-623A-884D-99F0-F631FC3E7A0B}"/>
              </a:ext>
            </a:extLst>
          </p:cNvPr>
          <p:cNvSpPr>
            <a:spLocks noGrp="1"/>
          </p:cNvSpPr>
          <p:nvPr>
            <p:ph idx="1"/>
          </p:nvPr>
        </p:nvSpPr>
        <p:spPr/>
        <p:txBody>
          <a:bodyPr/>
          <a:lstStyle/>
          <a:p>
            <a:pPr marL="0" lvl="0" indent="0">
              <a:spcAft>
                <a:spcPts val="900"/>
              </a:spcAft>
              <a:buNone/>
            </a:pPr>
            <a:endParaRPr lang="de-AT" sz="2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de-AT" dirty="0"/>
          </a:p>
        </p:txBody>
      </p:sp>
      <p:sp>
        <p:nvSpPr>
          <p:cNvPr id="7" name="Textfeld 6">
            <a:extLst>
              <a:ext uri="{FF2B5EF4-FFF2-40B4-BE49-F238E27FC236}">
                <a16:creationId xmlns:a16="http://schemas.microsoft.com/office/drawing/2014/main" id="{99AABF0D-BB68-C3CB-8330-E953DF39E2F8}"/>
              </a:ext>
            </a:extLst>
          </p:cNvPr>
          <p:cNvSpPr txBox="1"/>
          <p:nvPr/>
        </p:nvSpPr>
        <p:spPr>
          <a:xfrm>
            <a:off x="452717" y="5544642"/>
            <a:ext cx="10152185" cy="1264642"/>
          </a:xfrm>
          <a:prstGeom prst="rect">
            <a:avLst/>
          </a:prstGeom>
          <a:noFill/>
        </p:spPr>
        <p:txBody>
          <a:bodyPr wrap="square">
            <a:spAutoFit/>
          </a:bodyPr>
          <a:lstStyle/>
          <a:p>
            <a:pPr>
              <a:lnSpc>
                <a:spcPct val="107000"/>
              </a:lnSpc>
              <a:spcAft>
                <a:spcPts val="800"/>
              </a:spcAft>
            </a:pPr>
            <a:r>
              <a:rPr lang="de-AT" i="1" dirty="0">
                <a:solidFill>
                  <a:srgbClr val="0070C0"/>
                </a:solidFill>
                <a:latin typeface="Calibri" panose="020F0502020204030204" pitchFamily="34" charset="0"/>
                <a:cs typeface="Times New Roman" panose="02020603050405020304" pitchFamily="18" charset="0"/>
              </a:rPr>
              <a:t>Eine Befreiung vom Unterricht im Pflichtgegenstand Bewegung und Sport ist aus religiösen Gründen schulrechtlich nicht vorgesehen. Daher ist die Teilnahme am Unterricht im Pflichtgegenstand „Bewegung und Sport“ ausnahmslos verpflichtend, was insbesondere auch den Schwimmunterricht miteinschließt, dem aufgrund seiner lebenserhaltenden Funktion eine besondere Bedeutung zukommt</a:t>
            </a:r>
            <a:r>
              <a:rPr lang="de-AT" sz="1800" i="1" dirty="0">
                <a:effectLst/>
                <a:latin typeface="Calibri" panose="020F0502020204030204" pitchFamily="34" charset="0"/>
                <a:ea typeface="Calibri" panose="020F0502020204030204" pitchFamily="34" charset="0"/>
                <a:cs typeface="Times New Roman" panose="02020603050405020304" pitchFamily="18" charset="0"/>
              </a:rPr>
              <a:t>. </a:t>
            </a:r>
            <a:endParaRPr lang="de-AT"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Grafik 5">
            <a:extLst>
              <a:ext uri="{FF2B5EF4-FFF2-40B4-BE49-F238E27FC236}">
                <a16:creationId xmlns:a16="http://schemas.microsoft.com/office/drawing/2014/main" id="{5037478E-2328-FA27-04AA-4B8B6E6AFD7D}"/>
              </a:ext>
            </a:extLst>
          </p:cNvPr>
          <p:cNvPicPr>
            <a:picLocks noChangeAspect="1"/>
          </p:cNvPicPr>
          <p:nvPr/>
        </p:nvPicPr>
        <p:blipFill>
          <a:blip r:embed="rId2"/>
          <a:stretch>
            <a:fillRect/>
          </a:stretch>
        </p:blipFill>
        <p:spPr>
          <a:xfrm>
            <a:off x="3183339" y="1193304"/>
            <a:ext cx="8394372" cy="4145469"/>
          </a:xfrm>
          <a:prstGeom prst="rect">
            <a:avLst/>
          </a:prstGeom>
        </p:spPr>
      </p:pic>
      <p:sp>
        <p:nvSpPr>
          <p:cNvPr id="5" name="Pfeil: nach rechts 4">
            <a:extLst>
              <a:ext uri="{FF2B5EF4-FFF2-40B4-BE49-F238E27FC236}">
                <a16:creationId xmlns:a16="http://schemas.microsoft.com/office/drawing/2014/main" id="{A9C1D059-8984-8597-96E6-7ABAB30ACAEE}"/>
              </a:ext>
            </a:extLst>
          </p:cNvPr>
          <p:cNvSpPr/>
          <p:nvPr/>
        </p:nvSpPr>
        <p:spPr>
          <a:xfrm rot="10800000">
            <a:off x="10658829" y="3510038"/>
            <a:ext cx="1389941" cy="7339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dirty="0"/>
          </a:p>
        </p:txBody>
      </p:sp>
    </p:spTree>
    <p:extLst>
      <p:ext uri="{BB962C8B-B14F-4D97-AF65-F5344CB8AC3E}">
        <p14:creationId xmlns:p14="http://schemas.microsoft.com/office/powerpoint/2010/main" val="471186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E9095A-DDB0-D669-BDCF-19377F46A60F}"/>
              </a:ext>
            </a:extLst>
          </p:cNvPr>
          <p:cNvSpPr>
            <a:spLocks noGrp="1"/>
          </p:cNvSpPr>
          <p:nvPr>
            <p:ph type="title"/>
          </p:nvPr>
        </p:nvSpPr>
        <p:spPr>
          <a:xfrm>
            <a:off x="443529" y="908050"/>
            <a:ext cx="4648200" cy="1325563"/>
          </a:xfrm>
        </p:spPr>
        <p:txBody>
          <a:bodyPr>
            <a:normAutofit fontScale="90000"/>
          </a:bodyPr>
          <a:lstStyle/>
          <a:p>
            <a:r>
              <a:rPr lang="de-AT" dirty="0">
                <a:latin typeface="Calibri" panose="020F0502020204030204" pitchFamily="34" charset="0"/>
                <a:ea typeface="Times New Roman" panose="02020603050405020304" pitchFamily="18" charset="0"/>
                <a:cs typeface="Times New Roman" panose="02020603050405020304" pitchFamily="18" charset="0"/>
              </a:rPr>
              <a:t>1c. Pflichtgegenstand BSP: </a:t>
            </a:r>
            <a:r>
              <a:rPr lang="de-AT" dirty="0">
                <a:latin typeface="Calibri" panose="020F0502020204030204" pitchFamily="34" charset="0"/>
                <a:cs typeface="Times New Roman" panose="02020603050405020304" pitchFamily="18" charset="0"/>
              </a:rPr>
              <a:t>Stundentafel in der Mittelschule</a:t>
            </a:r>
            <a:r>
              <a:rPr lang="de-AT" dirty="0">
                <a:latin typeface="Calibri" panose="020F0502020204030204" pitchFamily="34" charset="0"/>
                <a:ea typeface="Times New Roman" panose="02020603050405020304" pitchFamily="18" charset="0"/>
                <a:cs typeface="Times New Roman" panose="02020603050405020304" pitchFamily="18" charset="0"/>
              </a:rPr>
              <a:t/>
            </a:r>
            <a:br>
              <a:rPr lang="de-AT" dirty="0">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0F630D9E-623A-884D-99F0-F631FC3E7A0B}"/>
              </a:ext>
            </a:extLst>
          </p:cNvPr>
          <p:cNvSpPr>
            <a:spLocks noGrp="1"/>
          </p:cNvSpPr>
          <p:nvPr>
            <p:ph idx="1"/>
          </p:nvPr>
        </p:nvSpPr>
        <p:spPr/>
        <p:txBody>
          <a:bodyPr/>
          <a:lstStyle/>
          <a:p>
            <a:pPr marL="0" lvl="0" indent="0">
              <a:spcAft>
                <a:spcPts val="900"/>
              </a:spcAft>
              <a:buNone/>
            </a:pPr>
            <a:endParaRPr lang="de-AT" sz="28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endParaRPr lang="de-AT" dirty="0"/>
          </a:p>
        </p:txBody>
      </p:sp>
      <p:sp>
        <p:nvSpPr>
          <p:cNvPr id="7" name="Textfeld 6">
            <a:extLst>
              <a:ext uri="{FF2B5EF4-FFF2-40B4-BE49-F238E27FC236}">
                <a16:creationId xmlns:a16="http://schemas.microsoft.com/office/drawing/2014/main" id="{99AABF0D-BB68-C3CB-8330-E953DF39E2F8}"/>
              </a:ext>
            </a:extLst>
          </p:cNvPr>
          <p:cNvSpPr txBox="1"/>
          <p:nvPr/>
        </p:nvSpPr>
        <p:spPr>
          <a:xfrm>
            <a:off x="452717" y="5544642"/>
            <a:ext cx="10152185" cy="1264642"/>
          </a:xfrm>
          <a:prstGeom prst="rect">
            <a:avLst/>
          </a:prstGeom>
          <a:noFill/>
        </p:spPr>
        <p:txBody>
          <a:bodyPr wrap="square">
            <a:spAutoFit/>
          </a:bodyPr>
          <a:lstStyle/>
          <a:p>
            <a:pPr>
              <a:lnSpc>
                <a:spcPct val="107000"/>
              </a:lnSpc>
              <a:spcAft>
                <a:spcPts val="800"/>
              </a:spcAft>
            </a:pPr>
            <a:r>
              <a:rPr lang="de-AT" i="1" dirty="0">
                <a:solidFill>
                  <a:srgbClr val="0070C0"/>
                </a:solidFill>
                <a:latin typeface="Calibri" panose="020F0502020204030204" pitchFamily="34" charset="0"/>
                <a:cs typeface="Times New Roman" panose="02020603050405020304" pitchFamily="18" charset="0"/>
              </a:rPr>
              <a:t>Eine Befreiung vom Unterricht im Pflichtgegenstand Bewegung und Sport ist aus religiösen Gründen schulrechtlich nicht vorgesehen. Daher ist die Teilnahme am Unterricht im Pflichtgegenstand „Bewegung und Sport“ ausnahmslos verpflichtend, was insbesondere auch den Schwimmunterricht miteinschließt, dem aufgrund seiner lebenserhaltenden Funktion eine besondere Bedeutung zukommt. </a:t>
            </a:r>
          </a:p>
        </p:txBody>
      </p:sp>
      <p:pic>
        <p:nvPicPr>
          <p:cNvPr id="4" name="Grafik 3">
            <a:extLst>
              <a:ext uri="{FF2B5EF4-FFF2-40B4-BE49-F238E27FC236}">
                <a16:creationId xmlns:a16="http://schemas.microsoft.com/office/drawing/2014/main" id="{80D49AB6-8831-C49F-95B2-B6B6F40B7C4C}"/>
              </a:ext>
            </a:extLst>
          </p:cNvPr>
          <p:cNvPicPr>
            <a:picLocks noChangeAspect="1"/>
          </p:cNvPicPr>
          <p:nvPr/>
        </p:nvPicPr>
        <p:blipFill>
          <a:blip r:embed="rId2"/>
          <a:stretch>
            <a:fillRect/>
          </a:stretch>
        </p:blipFill>
        <p:spPr>
          <a:xfrm>
            <a:off x="5571077" y="139192"/>
            <a:ext cx="6002896" cy="5041900"/>
          </a:xfrm>
          <a:prstGeom prst="rect">
            <a:avLst/>
          </a:prstGeom>
        </p:spPr>
      </p:pic>
      <p:sp>
        <p:nvSpPr>
          <p:cNvPr id="5" name="Pfeil: nach rechts 4">
            <a:extLst>
              <a:ext uri="{FF2B5EF4-FFF2-40B4-BE49-F238E27FC236}">
                <a16:creationId xmlns:a16="http://schemas.microsoft.com/office/drawing/2014/main" id="{A9C1D059-8984-8597-96E6-7ABAB30ACAEE}"/>
              </a:ext>
            </a:extLst>
          </p:cNvPr>
          <p:cNvSpPr/>
          <p:nvPr/>
        </p:nvSpPr>
        <p:spPr>
          <a:xfrm rot="10800000">
            <a:off x="10073945" y="3788000"/>
            <a:ext cx="1389941" cy="73393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de-AT" dirty="0"/>
          </a:p>
        </p:txBody>
      </p:sp>
    </p:spTree>
    <p:extLst>
      <p:ext uri="{BB962C8B-B14F-4D97-AF65-F5344CB8AC3E}">
        <p14:creationId xmlns:p14="http://schemas.microsoft.com/office/powerpoint/2010/main" val="140048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9286CB-6EC1-E560-FD0A-66239FBB19D6}"/>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2.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Inhalte und Ziele von BSP</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9911FA90-E019-8B48-F9F3-3142F2EE5D74}"/>
              </a:ext>
            </a:extLst>
          </p:cNvPr>
          <p:cNvSpPr>
            <a:spLocks noGrp="1"/>
          </p:cNvSpPr>
          <p:nvPr>
            <p:ph idx="1"/>
          </p:nvPr>
        </p:nvSpPr>
        <p:spPr>
          <a:xfrm>
            <a:off x="838200" y="1825625"/>
            <a:ext cx="10515600" cy="4800258"/>
          </a:xfrm>
        </p:spPr>
        <p:txBody>
          <a:bodyPr>
            <a:normAutofit/>
          </a:bodyPr>
          <a:lstStyle/>
          <a:p>
            <a:pPr marL="342900" indent="-342900">
              <a:lnSpc>
                <a:spcPct val="107000"/>
              </a:lnSpc>
              <a:spcAft>
                <a:spcPts val="800"/>
              </a:spcAft>
              <a:buAutoNum type="alphaLcParenR"/>
            </a:pPr>
            <a:r>
              <a:rPr lang="de-AT" sz="2400" b="1" i="1" dirty="0">
                <a:effectLst/>
                <a:latin typeface="Calibri" panose="020F0502020204030204" pitchFamily="34" charset="0"/>
                <a:ea typeface="Calibri" panose="020F0502020204030204" pitchFamily="34" charset="0"/>
                <a:cs typeface="Times New Roman" panose="02020603050405020304" pitchFamily="18" charset="0"/>
              </a:rPr>
              <a:t>Erziehung zum Sport </a:t>
            </a:r>
          </a:p>
          <a:p>
            <a:pPr marL="342900" lvl="0" indent="-342900">
              <a:lnSpc>
                <a:spcPct val="107000"/>
              </a:lnSpc>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vielfältige Bewegungserfahrungen (Laufen, Klettern, Ziehen, Dehnen, Springen…)</a:t>
            </a:r>
          </a:p>
          <a:p>
            <a:pPr marL="342900" lvl="0" indent="-342900">
              <a:lnSpc>
                <a:spcPct val="107000"/>
              </a:lnSpc>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vielseitiges Bewegungskönnen (Ausdauer, Kraft, Koordination, Reaktion)</a:t>
            </a:r>
          </a:p>
          <a:p>
            <a:pPr marL="342900" lvl="0" indent="-342900">
              <a:lnSpc>
                <a:spcPct val="107000"/>
              </a:lnSpc>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Bewegungsfreude</a:t>
            </a:r>
          </a:p>
          <a:p>
            <a:pPr marL="342900" lvl="0" indent="-342900">
              <a:lnSpc>
                <a:spcPct val="107000"/>
              </a:lnSpc>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Wahrnehmungsfähigkeit für den eigenen Körper und das eigene Bewegungsverhalten</a:t>
            </a:r>
          </a:p>
          <a:p>
            <a:pPr marL="342900" lvl="0" indent="-342900">
              <a:lnSpc>
                <a:spcPct val="107000"/>
              </a:lnSpc>
              <a:spcAft>
                <a:spcPts val="800"/>
              </a:spcAft>
              <a:buFont typeface="Courier New" panose="02070309020205020404" pitchFamily="49" charset="0"/>
              <a:buChar char="o"/>
            </a:pPr>
            <a:r>
              <a:rPr lang="de-AT" sz="2400" dirty="0">
                <a:effectLst/>
                <a:latin typeface="Calibri" panose="020F0502020204030204" pitchFamily="34" charset="0"/>
                <a:ea typeface="Calibri" panose="020F0502020204030204" pitchFamily="34" charset="0"/>
                <a:cs typeface="Times New Roman" panose="02020603050405020304" pitchFamily="18" charset="0"/>
              </a:rPr>
              <a:t>Gesundheitsbewusstsein (Bewegung ist gesund, beugt Übergewicht und Krankheiten vor, kann Energie abbauen)</a:t>
            </a:r>
          </a:p>
        </p:txBody>
      </p:sp>
    </p:spTree>
    <p:extLst>
      <p:ext uri="{BB962C8B-B14F-4D97-AF65-F5344CB8AC3E}">
        <p14:creationId xmlns:p14="http://schemas.microsoft.com/office/powerpoint/2010/main" val="487681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9286CB-6EC1-E560-FD0A-66239FBB19D6}"/>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2.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Inhalte und Ziele von BSP</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9911FA90-E019-8B48-F9F3-3142F2EE5D74}"/>
              </a:ext>
            </a:extLst>
          </p:cNvPr>
          <p:cNvSpPr>
            <a:spLocks noGrp="1"/>
          </p:cNvSpPr>
          <p:nvPr>
            <p:ph idx="1"/>
          </p:nvPr>
        </p:nvSpPr>
        <p:spPr>
          <a:xfrm>
            <a:off x="618978" y="1690688"/>
            <a:ext cx="10734822" cy="5317587"/>
          </a:xfrm>
        </p:spPr>
        <p:txBody>
          <a:bodyPr>
            <a:normAutofit/>
          </a:bodyPr>
          <a:lstStyle/>
          <a:p>
            <a:pPr marL="342900" indent="-342900">
              <a:lnSpc>
                <a:spcPct val="107000"/>
              </a:lnSpc>
              <a:spcAft>
                <a:spcPts val="800"/>
              </a:spcAft>
              <a:buFont typeface="+mj-lt"/>
              <a:buAutoNum type="alphaLcParenR" startAt="2"/>
            </a:pPr>
            <a:r>
              <a:rPr lang="de-AT" sz="2400" b="1" i="1" dirty="0">
                <a:latin typeface="Calibri" panose="020F0502020204030204" pitchFamily="34" charset="0"/>
                <a:ea typeface="Calibri" panose="020F0502020204030204" pitchFamily="34" charset="0"/>
                <a:cs typeface="Times New Roman" panose="02020603050405020304" pitchFamily="18" charset="0"/>
              </a:rPr>
              <a:t>Erziehung durch Sport </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Selbstvertrauen</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Sich körperlich und leistungsfähig wahrnehmen</a:t>
            </a:r>
          </a:p>
          <a:p>
            <a:pPr marL="1143000" lvl="2" indent="-228600">
              <a:lnSpc>
                <a:spcPct val="107000"/>
              </a:lnSpc>
              <a:buFont typeface="Wingdings" panose="05000000000000000000" pitchFamily="2" charset="2"/>
              <a:buChar char=""/>
            </a:pPr>
            <a:r>
              <a:rPr lang="de-AT" sz="2400" dirty="0">
                <a:latin typeface="Calibri" panose="020F0502020204030204" pitchFamily="34" charset="0"/>
                <a:ea typeface="Calibri" panose="020F0502020204030204" pitchFamily="34" charset="0"/>
                <a:cs typeface="Times New Roman" panose="02020603050405020304" pitchFamily="18" charset="0"/>
              </a:rPr>
              <a:t>d</a:t>
            </a:r>
            <a:r>
              <a:rPr lang="de-AT" sz="2400" dirty="0">
                <a:effectLst/>
                <a:latin typeface="Calibri" panose="020F0502020204030204" pitchFamily="34" charset="0"/>
                <a:ea typeface="Calibri" panose="020F0502020204030204" pitchFamily="34" charset="0"/>
                <a:cs typeface="Times New Roman" panose="02020603050405020304" pitchFamily="18" charset="0"/>
              </a:rPr>
              <a:t>urchhalten üben</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Einsicht gewinnen: Wenn ich übe, werde ich besser.</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Entfaltung von Leistungsbereitschaft</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Spielgesinnung</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Kreativität</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Koedukatives Agieren </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Umgang von Mädchen und Burschen miteinander bei gegebenen Regeln einüben</a:t>
            </a:r>
          </a:p>
        </p:txBody>
      </p:sp>
    </p:spTree>
    <p:extLst>
      <p:ext uri="{BB962C8B-B14F-4D97-AF65-F5344CB8AC3E}">
        <p14:creationId xmlns:p14="http://schemas.microsoft.com/office/powerpoint/2010/main" val="509868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9286CB-6EC1-E560-FD0A-66239FBB19D6}"/>
              </a:ext>
            </a:extLst>
          </p:cNvPr>
          <p:cNvSpPr>
            <a:spLocks noGrp="1"/>
          </p:cNvSpPr>
          <p:nvPr>
            <p:ph type="title"/>
          </p:nvPr>
        </p:nvSpPr>
        <p:spPr/>
        <p:txBody>
          <a:bodyPr/>
          <a:lstStyle/>
          <a:p>
            <a:r>
              <a:rPr lang="de-DE" dirty="0">
                <a:latin typeface="Calibri" panose="020F0502020204030204" pitchFamily="34" charset="0"/>
                <a:cs typeface="Times New Roman" panose="02020603050405020304" pitchFamily="18" charset="0"/>
              </a:rPr>
              <a:t>2. </a:t>
            </a:r>
            <a:r>
              <a:rPr lang="de-AT" sz="4400" dirty="0">
                <a:effectLst/>
                <a:latin typeface="Calibri" panose="020F0502020204030204" pitchFamily="34" charset="0"/>
                <a:ea typeface="Times New Roman" panose="02020603050405020304" pitchFamily="18" charset="0"/>
                <a:cs typeface="Times New Roman" panose="02020603050405020304" pitchFamily="18" charset="0"/>
              </a:rPr>
              <a:t>Inhalte und Ziele von BSP</a:t>
            </a:r>
            <a:br>
              <a:rPr lang="de-AT" sz="4400" dirty="0">
                <a:effectLst/>
                <a:latin typeface="Calibri" panose="020F0502020204030204" pitchFamily="34" charset="0"/>
                <a:ea typeface="Times New Roman" panose="02020603050405020304" pitchFamily="18" charset="0"/>
                <a:cs typeface="Times New Roman" panose="02020603050405020304" pitchFamily="18" charset="0"/>
              </a:rPr>
            </a:br>
            <a:endParaRPr lang="de-AT" dirty="0"/>
          </a:p>
        </p:txBody>
      </p:sp>
      <p:sp>
        <p:nvSpPr>
          <p:cNvPr id="3" name="Inhaltsplatzhalter 2">
            <a:extLst>
              <a:ext uri="{FF2B5EF4-FFF2-40B4-BE49-F238E27FC236}">
                <a16:creationId xmlns:a16="http://schemas.microsoft.com/office/drawing/2014/main" id="{9911FA90-E019-8B48-F9F3-3142F2EE5D74}"/>
              </a:ext>
            </a:extLst>
          </p:cNvPr>
          <p:cNvSpPr>
            <a:spLocks noGrp="1"/>
          </p:cNvSpPr>
          <p:nvPr>
            <p:ph idx="1"/>
          </p:nvPr>
        </p:nvSpPr>
        <p:spPr>
          <a:xfrm>
            <a:off x="509250" y="1456710"/>
            <a:ext cx="10734822" cy="5317587"/>
          </a:xfrm>
        </p:spPr>
        <p:txBody>
          <a:bodyPr>
            <a:normAutofit/>
          </a:bodyPr>
          <a:lstStyle/>
          <a:p>
            <a:pPr marL="342900" indent="-342900">
              <a:lnSpc>
                <a:spcPct val="107000"/>
              </a:lnSpc>
              <a:spcAft>
                <a:spcPts val="800"/>
              </a:spcAft>
              <a:buFont typeface="+mj-lt"/>
              <a:buAutoNum type="alphaLcParenR" startAt="2"/>
            </a:pPr>
            <a:r>
              <a:rPr lang="de-AT" sz="2400" b="1" i="1" dirty="0">
                <a:latin typeface="Calibri" panose="020F0502020204030204" pitchFamily="34" charset="0"/>
                <a:cs typeface="Times New Roman" panose="02020603050405020304" pitchFamily="18" charset="0"/>
              </a:rPr>
              <a:t>Erziehung durch Sport </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partnerschaftliches Handeln / Sozialkompetenz</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Teamfähigkeit und Kooperationsbereitschaft</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Taktik lernen</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an neue Situationen und Menschen anpassen</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Teil etwas Größeren sein</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Eigenwahrnehmung/-einschätzung üben </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Feedback geben &amp; annehmen </a:t>
            </a:r>
          </a:p>
          <a:p>
            <a:pPr marL="742950" lvl="1" indent="-285750">
              <a:lnSpc>
                <a:spcPct val="107000"/>
              </a:lnSpc>
              <a:buFont typeface="Courier New" panose="02070309020205020404" pitchFamily="49" charset="0"/>
              <a:buChar char="o"/>
            </a:pPr>
            <a:r>
              <a:rPr lang="de-AT" dirty="0">
                <a:effectLst/>
                <a:latin typeface="Calibri" panose="020F0502020204030204" pitchFamily="34" charset="0"/>
                <a:ea typeface="Calibri" panose="020F0502020204030204" pitchFamily="34" charset="0"/>
                <a:cs typeface="Times New Roman" panose="02020603050405020304" pitchFamily="18" charset="0"/>
              </a:rPr>
              <a:t>Regelbewusstsein, Frustrationstoleranz erlernen / Fair Play</a:t>
            </a:r>
          </a:p>
          <a:p>
            <a:pPr marL="1143000" lvl="2" indent="-228600">
              <a:lnSpc>
                <a:spcPct val="107000"/>
              </a:lnSpc>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gewinnen/verlieren lernen</a:t>
            </a:r>
          </a:p>
          <a:p>
            <a:pPr marL="1143000" lvl="2" indent="-228600">
              <a:lnSpc>
                <a:spcPct val="107000"/>
              </a:lnSpc>
              <a:spcAft>
                <a:spcPts val="800"/>
              </a:spcAft>
              <a:buFont typeface="Wingdings" panose="05000000000000000000" pitchFamily="2" charset="2"/>
              <a:buChar char=""/>
            </a:pPr>
            <a:r>
              <a:rPr lang="de-AT" sz="2400" dirty="0">
                <a:effectLst/>
                <a:latin typeface="Calibri" panose="020F0502020204030204" pitchFamily="34" charset="0"/>
                <a:ea typeface="Calibri" panose="020F0502020204030204" pitchFamily="34" charset="0"/>
                <a:cs typeface="Times New Roman" panose="02020603050405020304" pitchFamily="18" charset="0"/>
              </a:rPr>
              <a:t>Entscheidungen akzeptieren (Schiedsrichter)</a:t>
            </a:r>
            <a:endParaRPr lang="de-AT"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777797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1413</Words>
  <Application>Microsoft Office PowerPoint</Application>
  <PresentationFormat>Breitbild</PresentationFormat>
  <Paragraphs>109</Paragraphs>
  <Slides>22</Slides>
  <Notes>0</Notes>
  <HiddenSlides>0</HiddenSlides>
  <MMClips>0</MMClips>
  <ScaleCrop>false</ScaleCrop>
  <HeadingPairs>
    <vt:vector size="8" baseType="variant">
      <vt:variant>
        <vt:lpstr>Verwendete Schriftarten</vt:lpstr>
      </vt:variant>
      <vt:variant>
        <vt:i4>9</vt:i4>
      </vt:variant>
      <vt:variant>
        <vt:lpstr>Design</vt:lpstr>
      </vt:variant>
      <vt:variant>
        <vt:i4>2</vt:i4>
      </vt:variant>
      <vt:variant>
        <vt:lpstr>Eingebettete OLE-Server</vt:lpstr>
      </vt:variant>
      <vt:variant>
        <vt:i4>1</vt:i4>
      </vt:variant>
      <vt:variant>
        <vt:lpstr>Folientitel</vt:lpstr>
      </vt:variant>
      <vt:variant>
        <vt:i4>22</vt:i4>
      </vt:variant>
    </vt:vector>
  </HeadingPairs>
  <TitlesOfParts>
    <vt:vector size="34" baseType="lpstr">
      <vt:lpstr>Aptos</vt:lpstr>
      <vt:lpstr>Aptos Display</vt:lpstr>
      <vt:lpstr>Arial</vt:lpstr>
      <vt:lpstr>Calibri</vt:lpstr>
      <vt:lpstr>Calibri Light</vt:lpstr>
      <vt:lpstr>Corbel</vt:lpstr>
      <vt:lpstr>Courier New</vt:lpstr>
      <vt:lpstr>Times New Roman</vt:lpstr>
      <vt:lpstr>Wingdings</vt:lpstr>
      <vt:lpstr>Office</vt:lpstr>
      <vt:lpstr>1_Office</vt:lpstr>
      <vt:lpstr>Document</vt:lpstr>
      <vt:lpstr>   Teilnahme am Unterricht von Bewegung und Sport  Info für Schüler*innen und Eltern v.a. für Schüler*innen der ersten Klassen und Seiteneinsteiger*innen, die bislang keine Erfahrung mit Sport in Bildungseinrichtungen oder Vereinen sammeln konnten </vt:lpstr>
      <vt:lpstr>Unterricht von Bewegung und Sport (BSP) </vt:lpstr>
      <vt:lpstr>Übersicht der Inhalte</vt:lpstr>
      <vt:lpstr>1a. Pflichtgegenstand BSP: Stundentafel der Volksschule </vt:lpstr>
      <vt:lpstr>1b. Pflichtgegenstand BSP: Stundentafel der Allgemeinen Sonderschule </vt:lpstr>
      <vt:lpstr>1c. Pflichtgegenstand BSP: Stundentafel in der Mittelschule </vt:lpstr>
      <vt:lpstr>2. Inhalte und Ziele von BSP </vt:lpstr>
      <vt:lpstr>2. Inhalte und Ziele von BSP </vt:lpstr>
      <vt:lpstr>2. Inhalte und Ziele von BSP </vt:lpstr>
      <vt:lpstr>3. Sportkleidung</vt:lpstr>
      <vt:lpstr>3. Sportkleidung</vt:lpstr>
      <vt:lpstr>3. Sportkleidung</vt:lpstr>
      <vt:lpstr>3. Sportkleidung</vt:lpstr>
      <vt:lpstr>3. Sportkleidung</vt:lpstr>
      <vt:lpstr>3. Sportkleidung</vt:lpstr>
      <vt:lpstr>3. Umziehen vor und nach dem Sportunterricht </vt:lpstr>
      <vt:lpstr>4. Teilnahme am BSP-Unterricht</vt:lpstr>
      <vt:lpstr>4. Konsequenzen einer Nichtteilnahme am Unterricht für die Leistungsbeurteilung</vt:lpstr>
      <vt:lpstr>4. Konsequenzen einer Nichtteilnahme am Unterricht für die Leistungsbeurteilung</vt:lpstr>
      <vt:lpstr>5. BSP in der Fastenzeit (Ramadan) </vt:lpstr>
      <vt:lpstr>6. Referenzen </vt:lpstr>
      <vt:lpstr>6. Referenzen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Unterricht von Bewegung und Sport (BSP)</dc:title>
  <dc:creator>Doris Englisch-Stölner</dc:creator>
  <cp:lastModifiedBy>Doris Englisch-Stölner</cp:lastModifiedBy>
  <cp:revision>17</cp:revision>
  <cp:lastPrinted>2024-09-12T07:27:41Z</cp:lastPrinted>
  <dcterms:created xsi:type="dcterms:W3CDTF">2024-06-08T09:27:13Z</dcterms:created>
  <dcterms:modified xsi:type="dcterms:W3CDTF">2025-03-11T14:56:33Z</dcterms:modified>
</cp:coreProperties>
</file>